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TH SarabunPSK" panose="020B0500040200020003" pitchFamily="34" charset="-34"/>
      <p:regular r:id="rId28"/>
      <p:bold r:id="rId29"/>
      <p:italic r:id="rId30"/>
      <p:boldItalic r:id="rId31"/>
    </p:embeddedFont>
    <p:embeddedFont>
      <p:font typeface="Prompt SemiBold" panose="00000700000000000000" pitchFamily="2" charset="-34"/>
      <p:regular r:id="rId32"/>
      <p:bold r:id="rId33"/>
      <p:italic r:id="rId34"/>
      <p:boldItalic r:id="rId35"/>
    </p:embeddedFont>
    <p:embeddedFont>
      <p:font typeface="Prompt Medium" panose="00000600000000000000" pitchFamily="2" charset="-34"/>
      <p:regular r:id="rId36"/>
      <p:bold r:id="rId37"/>
      <p:italic r:id="rId38"/>
      <p:boldItalic r:id="rId39"/>
    </p:embeddedFont>
    <p:embeddedFont>
      <p:font typeface="Prompt" panose="00000500000000000000" pitchFamily="2" charset="-34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8" y="10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284a90d63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284a90d63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284a90d63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284a90d63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84a90d63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284a90d63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284a90d63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284a90d63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61662233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61662233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61662233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61662233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61662233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61662233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61662233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61662233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61662233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61662233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61662233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61662233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61662233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61662233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61662233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61662233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61662233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61662233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61662233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61662233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61662233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61662233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61662233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261662233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0427418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130427418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00" tIns="90300" rIns="90300" bIns="90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284a90d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284a90d6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04274180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04274180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284a90d6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284a90d6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284a90d63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284a90d63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04274180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04274180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284a90d6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284a90d6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284a90d63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284a90d63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742575" y="1680650"/>
            <a:ext cx="2018700" cy="4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ประจำไตรมาส 1 ปี 2565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21600" y="1084600"/>
            <a:ext cx="4217700" cy="2247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2100"/>
              <a:t>เปลี่ยนรูป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2100"/>
              <a:t>ต้นทุนสินค้าอุปโภค/ของสด เนื้อหมู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2100"/>
              <a:t>น้ำมัน</a:t>
            </a:r>
            <a:br>
              <a:rPr lang="th" sz="2100"/>
            </a:br>
            <a:r>
              <a:rPr lang="th" sz="2100"/>
              <a:t>สงครามรัสเซีย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2100"/>
              <a:t>  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1507325" y="3490425"/>
            <a:ext cx="5639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ภาคธุรกิจขยายตัวจากกำลังซื้อของคนในประเทศเป็นหลัก ส่วนหนึ่งมากจากโครงการกระตุ้นการท่องเที่ยว “เราเที่ยวด้วยกัน” ทำให้ความต้องการท่องเที่ยวเพิ่มมากขึ้น ประกอบกับการคลายมาตรการล็อคดาวน์ และข้อจำกัดการเดินทางภายในประเทศ รวมถึงสถานประกอบการเริ่มกลับมาเปิดดำเนินการ และมีการลงทุนเพิ่มขึ้น เพื่อเตรียมความพร้อมของพื้นที่เพื่อรองรับนักท่องเที่ยวในช่วง Hi-Season และเทศกาลสิ้นปี  ส่งผลให้ธุรกิจในทุกสาขาในไตรมาส 4/2564 ปรับตัวดีขึ้น</a:t>
            </a:r>
            <a:endParaRPr sz="100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t="12800"/>
          <a:stretch/>
        </p:blipFill>
        <p:spPr>
          <a:xfrm>
            <a:off x="1288400" y="807900"/>
            <a:ext cx="4864075" cy="214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5513" y="-12"/>
            <a:ext cx="30384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6025925" y="2842525"/>
            <a:ext cx="939000" cy="219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10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2937775" y="3246550"/>
            <a:ext cx="5673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การขยายตัวมาจากมาตรการกระตุ้นการท่องเที่ยวของภาครัฐ และการเปิดประเทศ กระตุ้นให้มีนักท่องเที่ยวเดินทางเข้าพื้นที่มากขึ้น ประกอบกับได้รับปัจจัยบวกช่วงเทศกาล และวันหยุดยาวสิ้นปี  ทำให้การเดินทางของนักท่องเที่ยวฟื้นตัว โดยเฉพาะในแหล่งท่องเที่ยวสำคัญของภูมิภาค อย่างไรก็ตามในช่วงต้นไตรมาสหลายพื้นที่ในภาคใต้ประสบปัญหาฝนตกหนัก ลมมรสุม และน้ำท่วม โดยเฉพาะจังหวัดสงขลา และนครศรีธรรมราช ส่งผลกระทบต่อพื้นที่ทางการเกษตร และการเดินทางในพื้นที่เป็นอย่างมาก</a:t>
            </a:r>
            <a:endParaRPr sz="105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 t="13329"/>
          <a:stretch/>
        </p:blipFill>
        <p:spPr>
          <a:xfrm>
            <a:off x="122900" y="772425"/>
            <a:ext cx="5961500" cy="289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9850" y="304475"/>
            <a:ext cx="30861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6025925" y="2842525"/>
            <a:ext cx="939000" cy="219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11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/>
        </p:nvSpPr>
        <p:spPr>
          <a:xfrm>
            <a:off x="2889600" y="3283650"/>
            <a:ext cx="57696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ภาวะเศรษฐกิจในภูมิภาคเริ่มฟื้นตัวจากไตรมาสก่อน โดยเฉพาะภาคการท่องเที่ยว และธุรกิจที่เกี่ยวเนื่อง อาทิ โรงแรม ที่พัก และบริการรถรับเหมาที่มีคำสั่งซื้อเพิ่มมากขึ้น จากการเดินทางท่องเที่ยวของนักท่องเที่ยวภายในภูมิภาคเป็นหลัก และเน้นการท่องเที่ยวเชิงธรรมชาติมากขึ้น ส่งผลดีต่อโรงแรม ที่พักรอบนอกเขตเมือง แต่อย่างไรก็ตามกลุ่มนักท่องเที่ยวต่างชาติยังอยู่ในระดับที่ต่ำ ส่งผลทำให้ยอดคำสั่งซื้อในกลุ่มการจัดทัวร์ หรือไกด์นำเที่ยว รวมไปถึงสินค้าในหมวดของฝาก/ของที่ระลึกยังคงยังหดตัว เนื่องจากพึ่งพากำลังซื้อจากนักท่องเที่ยวต่างชาติเป็นหลัก </a:t>
            </a:r>
            <a:endParaRPr sz="100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t="11245"/>
          <a:stretch/>
        </p:blipFill>
        <p:spPr>
          <a:xfrm>
            <a:off x="637975" y="420930"/>
            <a:ext cx="6439224" cy="320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6025925" y="2842525"/>
            <a:ext cx="939000" cy="219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12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/>
        </p:nvSpPr>
        <p:spPr>
          <a:xfrm>
            <a:off x="219775" y="3415525"/>
            <a:ext cx="2066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 i="1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000" i="1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ปรับเพิ่มขึ้นเกินระดับค่าฐาน จากมาตรการกระตุ้นการใช้จ่ายของภาครัฐในโครงการคนละครึ่งเฟส 3 และการผ่อนปรนมาตรการควบคุมโรคระบาดเป็นสำคัญ</a:t>
            </a:r>
            <a:r>
              <a:rPr lang="th" sz="1300" i="1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300" i="1">
              <a:solidFill>
                <a:schemeClr val="lt1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3">
            <a:alphaModFix/>
          </a:blip>
          <a:srcRect t="10778"/>
          <a:stretch/>
        </p:blipFill>
        <p:spPr>
          <a:xfrm>
            <a:off x="2648600" y="632750"/>
            <a:ext cx="4678174" cy="233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7400" y="563188"/>
            <a:ext cx="308610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/>
        </p:nvSpPr>
        <p:spPr>
          <a:xfrm>
            <a:off x="6025925" y="2842525"/>
            <a:ext cx="939000" cy="219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159" name="Google Shape;159;p25"/>
          <p:cNvSpPr txBox="1"/>
          <p:nvPr/>
        </p:nvSpPr>
        <p:spPr>
          <a:xfrm>
            <a:off x="2891425" y="3294950"/>
            <a:ext cx="4612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17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900">
                <a:latin typeface="Prompt"/>
                <a:ea typeface="Prompt"/>
                <a:cs typeface="Prompt"/>
                <a:sym typeface="Prompt"/>
              </a:rPr>
              <a:t> ภาวะเศรษฐกิจในภูมิภาคชะลอตัวจากไตรมาสก่อน จากกำลังซื้อของคนในพื้นที่ที่ยังอ่อนแอ ประกอบกับการเดินทางอกจากพื้นที่ของกลุ่มแรงงาน หลังจากช่วงวันหยุดดสิ้นปี และการชะลอ</a:t>
            </a:r>
            <a:endParaRPr sz="900"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900">
                <a:latin typeface="Prompt"/>
                <a:ea typeface="Prompt"/>
                <a:cs typeface="Prompt"/>
                <a:sym typeface="Prompt"/>
              </a:rPr>
              <a:t>การเดินทางหรือการจัดประชุม/อบรมสัมมนา จากสถานการณ์โอมิครอน อีกทั้งมาตรการภาครัฐโครงการ “คนละครึ่ง เฟส 3” ที่ยอดเงินใกล้หมดล ส่งผลต่อคำสั่งซื้อ และการใช้บริการที่ลดลงในช่วงต้นไตรมาส และต้นทุนที่เพิ่มขึ้น ส่งผลต่อภาพรวมธุรกิจในภูมิภาค  โดยเฉพาะร้านโชห่วย</a:t>
            </a:r>
            <a:endParaRPr sz="900"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900">
                <a:latin typeface="Prompt"/>
                <a:ea typeface="Prompt"/>
                <a:cs typeface="Prompt"/>
                <a:sym typeface="Prompt"/>
              </a:rPr>
              <a:t>โมเดิร์นเทรด และธุรกิจการเกษตร</a:t>
            </a:r>
            <a:endParaRPr sz="900"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13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/>
        </p:nvSpPr>
        <p:spPr>
          <a:xfrm>
            <a:off x="536000" y="327650"/>
            <a:ext cx="225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Prompt"/>
                <a:ea typeface="Prompt"/>
                <a:cs typeface="Prompt"/>
                <a:sym typeface="Prompt"/>
              </a:rPr>
              <a:t>บทสรุปผู้บริหาร</a:t>
            </a:r>
            <a:endParaRPr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987000" y="2625600"/>
            <a:ext cx="2244300" cy="631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2900"/>
              <a:t>เปลี่ยนรูป</a:t>
            </a:r>
            <a:endParaRPr sz="2900"/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15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 txBox="1"/>
          <p:nvPr/>
        </p:nvSpPr>
        <p:spPr>
          <a:xfrm>
            <a:off x="62202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16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/>
        </p:nvSpPr>
        <p:spPr>
          <a:xfrm>
            <a:off x="11045250" y="1792725"/>
            <a:ext cx="9144000" cy="8619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ดัชนีความเชื่อมั่น SMESI ภาคการผลิตอาหาร และเครื่องดื่ม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“จากการจัดกิจกรรมทางสังคมที่สามารถดำเนินได้มากขึ้น และแรงสนับสนุนจากช่วงวันหยุดยาว </a:t>
            </a:r>
            <a:r>
              <a:rPr lang="th" sz="1300" b="1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ทำให้ความต้องการสินค้าหมวดของฝาก/ของที่ระลึกเป็นที่ต้องการมากขึ้น</a:t>
            </a:r>
            <a:r>
              <a:rPr lang="th" sz="1300" b="1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th" b="1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”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14781175" y="2677550"/>
            <a:ext cx="5325900" cy="2385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กลุ่มธุรกิจผลิตอาหาร และเครื่องดื่ม ปรับตัวลดลงจากไตรมาสก่อนหน้า เป็นผลมาจากการจัดกิจกรรมทางสังคมที่สามารถดำเนินได้มากขึ้น อาทิการจัดงานประชุม งานเทศกาลปีใหม่ และงานสังคมทั่วไป ทำให้มีความต้องการสินค้ามากขึ้น ทั้งหมวดอาหารเบรก หรือเครื่องดื่ม อีกทั้งในช่วงเดือนมกราคม อยู่ในช่วงเทศกาลวันหยุดยาว มีการเดินทางกลับภูมิลำเนาทำให้ความต้องการสินค้าหมวดของฝาก/ของที่ระลึกเป็นที่ต้องการมากขึ้น อย่างไรก็ตามองค์ประกอบด้านต้นทุนของธุรกิจยังอยู่ในระดับที่ต่ำกว่า 50 ธุรกิจยังได้รับผลกระทบจากราคาต้นทุนในการดำเนินธุรกิจที่เพิ่มสูงขึ้นจากไตรมาสที่ผ่านมา ได้แก่ ค่าวัตถุดิบ และค่าน้ำมันเชื้อเพลิง อีกทั้งยังมีวัตถุดิบหลายรายการที่ทยอยปรับเพิ่มขึ้นอีก อาทิ เครื่องปรุง ค่าแก๊งหุงต้ม เป็นต้น ส่งผลกระทบต่อความสามารถในการเกร็งกำไรของธุรกิจ</a:t>
            </a:r>
            <a:endParaRPr sz="13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17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/>
        </p:nvSpPr>
        <p:spPr>
          <a:xfrm>
            <a:off x="11108425" y="1546050"/>
            <a:ext cx="9144000" cy="646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ดัชนีความเชื่อมั่น SMESI ภาคการผลิตเสื้อผ้า และสิ่งทอ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30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ปรับตัวดีขึ้นจากไตรมาสก่อนหน้า ปัจจัยสนับสนุนหลักจากการเปิดตลาดแสดงสินค้า ทำให้กระตุ้นความต้องการสินค้าเพิ่มมากขึ้น </a:t>
            </a:r>
            <a:r>
              <a:rPr lang="th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14844350" y="2430875"/>
            <a:ext cx="5325900" cy="2385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กลุ่มธุรกิจผลิตเสื้อผ้า และสิ่งทอ ปรับตัวดีขึ้นจากไตรมาสก่อนหน้า ปัจจัยสนับสนุนหลักจากการดำเนินงานที่สามารถกลับมาทำได้เกือบปกติ กลุ่มสินค้าพื้นเมืองสามารถออกบูธแสดงสินค้าได้มากขึ้น อย่างไรก็ดีดัชนีความเชื่อมั่นฯยังอยู่ในระดับที่ต่ำกว่า 50 เนื่องจากกลุ่มนักท่องเที่ยวต่างชาติที่เป็นกำลังซื้อสำคัญยังไม่กลับมา แม้จะมีการเดินทางของนักท่องเที่ยวในประเทศ แต่ส่วนใหญ่นิยมบริโภคในกลุ่มร้านอาหาร และสินค้าแปรรูปหมวดอาหารและเครื่องดื่ม  หากเป็นการซื้อสินค้าในหมวดผ้า หรือสิ่งทอจะเป็นผลิตภัณฑ์จากผ้าต่างๆ ในรูปแบบของฝากที่เป็นชิ้นเล็กๆ งานแฮนเมด เช่น พวงกุญแจ ยางรัดผม และหมวก เป็นต้น ทำให้ยอดขายปรับตัวเพิ่มขึ้นไม่มากหนัก อีกทั้งผู้ประกอบการได้รับผลกระทบจากต้นทุนปัจจัยการผลิต อาทิ ผ้าดิบ ผ้าจากเส้นใยธรรมชาติ  ตลอดจนค่าขนส่งที่ปรับตัวเพิ่มขึ้น</a:t>
            </a:r>
            <a:endParaRPr sz="13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18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/>
        </p:nvSpPr>
        <p:spPr>
          <a:xfrm>
            <a:off x="0" y="0"/>
            <a:ext cx="9144000" cy="8619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ดัชนีความเชื่อมั่น SMESI ภาคการค้า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30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จากการผ่อนคลายของมาตรการควบคุมโรคต่างๆ ประกอบกับอยู่ในช่วงเทศกาลวันหยุดยาว ส่งผลให้มีกิจกรรมทางสังคม ความต้องการสินค้าในหมวดอุปโภคบริโภค และเครื่องดื่มแอลกอฮอล์ขยายตัวต่อเนื่อง</a:t>
            </a:r>
            <a:r>
              <a:rPr lang="th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3735925" y="884825"/>
            <a:ext cx="5325900" cy="27861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ธุรกิจภาคการค้าปรับตัวเพิ่มขึ้นจากไตรมาสก่อนหน้าในทุกสาขา ปัจจัยสนับสนุนสำคัญจากการผ่อนคลายของมาตรการควบคุมโรคต่างๆ ประกอบกับอยู่ในช่วงเทศกาลวันหยุดยาว ส่งผลให้มีกิจกรรมทางสังคม ทั้งด้านการเดินทาง และการบริโภคเพิ่มขึ้น ความต้องการสินค้าในหมวดอุปโภคบริโภค และเครื่องดื่มแอลกอฮอล์ขยายตัวต่อเนื่อง นอกจากนี้ยังมีมาตรการกระตุ้นการใช้จ่ายของประชาชนในโครงการคนละครึ่ง เฟส 4 ช่วยกระตุ้นความสามารถในการจับจ่ายใช้สอย อย่างไรก็ดีแม้การใช้จ่ายจะปรับตัวในทิศทางที่ดีขึ้น แต่กำลังซื้อของผุ้คนยังอยู่ในระดับที่ต่ำ ทำให้พฤติกรรมลูกค้าส่วนใหญ่เลือกใช้จ่ายในสินค้าที่จำเป็นเท่านั้น อีกทั้งภาวะต้นทุนราคาสินค้าที่ปรับตัวเพิ่มในหลายรายการ ส่งผลกระทบต่อความสามารถในการเกร็งกำไร โดยเฉพาะในกลุ่มร้านโชว์ห่วย เนื่องจากเป็นธุรกิจสุดท้ายในห่วงโซ่ ต้นทุนจะสูงกว่ากลุ่มธุรกิจในขั้นต้น และได้รับแรงกดดันด้านการแข่งขันจากธุรกิจรายใหญ่ ทำให้ไม่สามารถปรับราคาเพิ่มมากได้ ส่งผลให้ผลประกอบการของธุรกิจลดลง</a:t>
            </a:r>
            <a:endParaRPr sz="13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160200" y="939725"/>
            <a:ext cx="2770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ไตรมาส 1/65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สินค้าอุปโภคบริโภค (50.11)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chemeClr val="dk1"/>
                </a:solidFill>
              </a:rPr>
              <a:t>รถจักรยานยนต์ (49.68)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chemeClr val="dk1"/>
                </a:solidFill>
              </a:rPr>
              <a:t>Modern trade (51.84)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>
                <a:solidFill>
                  <a:schemeClr val="dk1"/>
                </a:solidFill>
              </a:rPr>
              <a:t>ดั้งเดิม (49.93)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276225" y="4201175"/>
            <a:ext cx="1729500" cy="615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ปรับเลขแล้ว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เหลือเปลี่ยนภาพ</a:t>
            </a: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-3"/>
            <a:ext cx="91439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19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536000" y="327650"/>
            <a:ext cx="225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Prompt"/>
                <a:ea typeface="Prompt"/>
                <a:cs typeface="Prompt"/>
                <a:sym typeface="Prompt"/>
              </a:rPr>
              <a:t>สารบัญ</a:t>
            </a:r>
            <a:endParaRPr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/>
        </p:nvSpPr>
        <p:spPr>
          <a:xfrm>
            <a:off x="11095800" y="808800"/>
            <a:ext cx="9144000" cy="646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ดัชนีความเชื่อมั่น SMESI ภาคบริการก่อสร้าง และธุรกิจที่เกี่ยวเนื่อง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30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ส่วนหนึ่งได้รับปัจจัยบวกจากการจัดสรรงบประมาณโครงการก่อสร้างพื้นฐานจากภาครัฐ รวมถึงภาคเอกชนที่มีการลงทุนเพิ่มขึ้น</a:t>
            </a:r>
            <a:r>
              <a:rPr lang="th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14831725" y="1693625"/>
            <a:ext cx="5325900" cy="27861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ธุรกิจภาคการก่อสร้าง ปรับตัวเพิ่มขึ้นจากไตรมาสก่อนหน้าในทุกสาขาธูรกิจ ส่วนหนึ่งได้รับปัจจัยบวกจากการจัดสรรงบประมาณโครงการก่อสร้างพื้นฐานจากภาครัฐ รวมถึงภาคเอกชนที่มีการลงทุนเพิ่มขึ้น ไม่ว่าจะเป็นการซ่อมแซมบำรุงสถานประกอบการ หรือการลงทุนในธุรกิจใหม่ ประกอบกับการเดินทางของผู้รับเหมาที่สามารถรับงานนอกเขตพื้นที่ได้มากขึ้น อย่างไรก็ตามปัจจัยด้านราคาต้นทุนสินค้าที่ปรับตัวเพิ่มสูงขึ้น ได้ส่งผลกระทบต่อทั้งผู้รับเหมา และผู้ประกอบการร้านค้าวัสดุก่อสร้าง ธุรกิจบางรายทยอยปรับเพิ่มราคาสินค้า ส่งผลให้ภาคการก่อสร้างบางรายได้กำไรน้อยลง โดยเฉพาะจากโครงการสัญญาเดิม  นอกจากนี้ผู้รับเหมาต้องเผชิญปัญหาด้านแรงงานขาดแคลน ทั้งจากการติดเชื้อไวรัสโควิด ทำให้งานล่าช้าออกไป และรับงานได้น้อยลง รวมถึงการขาดแคลนแรงงานประเทศเพื่อนบ้าน การหาแรงงานใหม่ในประเทศทำให้มีต้นทุนที่เพ่ิมสูงขึ้น บวกกับเสียเวลาในการสอนงานมากขึ้นไปด้วย</a:t>
            </a:r>
            <a:endParaRPr sz="13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215" name="Google Shape;2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20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/>
        </p:nvSpPr>
        <p:spPr>
          <a:xfrm>
            <a:off x="0" y="0"/>
            <a:ext cx="9144000" cy="8619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ดัชนีความเชื่อมั่น SMESI ภาคบริการท่องเที่ยว และธุรกิจที่เกี่ยวเนื่อง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“ภาพรวมประเทศ</a:t>
            </a: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ยังคงชะลอตัวลงจากไตรมาสก่อนหน้า เพราะโครงการส่งเสริมส่งผลดีเป็นบางจังหวัด และนักท่องเที่ยวส่วนใหญ่เลือกเข้าพักในกลุ่มโรงแรมขนาดใหญ่</a:t>
            </a:r>
            <a:r>
              <a:rPr lang="th" sz="130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th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222" name="Google Shape;222;p33"/>
          <p:cNvSpPr txBox="1"/>
          <p:nvPr/>
        </p:nvSpPr>
        <p:spPr>
          <a:xfrm>
            <a:off x="3735925" y="884825"/>
            <a:ext cx="5325900" cy="2185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ภาคการท่องเที่ยวpyยังคงชะลอตัวลงจากไตรมาสก่อนหน้า แม้จะมีการเปิดประเทศ และโครงการกระตุ้นการท่องเที่ยวของภาครัฐ ทั้งโครงการ “เราเที่ยวด้วยกัน” และ โครงการ “Test&amp;Go”   ที่เข้ามากระตุ้นภาคการบริการท่องเที่ยว แต่โครงการดังกล่าวส่งผลดีเป็นบางจังหวัด และนักท่องเที่ยวส่วนใหญ่เลือกเข้าพักในกลุ่มโรงแรมขนาดใหญ่ ส่งผลให้กลุ่มโรงแรมขนาดเล็กยังไม่ได้รับผลดีเท่าที่ควร ส่วนในกลุ่มธุรกิจร้านอาหารได้รับผลกระทบจากกำลังซื้อของผู้บริโภคที่ชะลอตัว อีกทั้งจากปัจจัยด้านราคาวัตถุดิบหลายรายการที่ปรับตัวเพิ่มขึ้น ไม่ว่าจะเป็นกลุ่มอาหารสด เครื่องปรุงอาหาร พืชผลทางเกษตร รวมไปถึงหมวดพลังงานต่างๆ </a:t>
            </a:r>
            <a:endParaRPr sz="13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160200" y="939725"/>
            <a:ext cx="2770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ไตรมาส 1/65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การท่องเที่ยว (46.97)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chemeClr val="dk1"/>
                </a:solidFill>
              </a:rPr>
              <a:t>ไม่ประจำทาง (53.50)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chemeClr val="dk1"/>
                </a:solidFill>
              </a:rPr>
              <a:t>โรงแรม (45.58)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chemeClr val="dk1"/>
                </a:solidFill>
              </a:rPr>
              <a:t>ร้านอาหาร (47.86)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3818100" y="884825"/>
            <a:ext cx="5325900" cy="2185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ภาคการท่องเที่ยว ยังคงชะลอตัวลงจากไตรมาสก่อนหน้า แม้จะมีการเปิดประเทศ และโครงการกระตุ้นการท่องเที่ยวของภาครัฐ ทั้งโครงการ “เราเที่ยวด้วยกัน” และ โครงการ “Test&amp;Go”   ที่เข้ามากระตุ้นภาคการบริการท่องเที่ยว แต่โครงการดังกล่าวส่งผลดีเป็นบางจังหวัด และนักท่องเที่ยวส่วนใหญ่เลือกเข้าพักในกลุ่มโรงแรมขนาดใหญ่ ส่งผลให้กลุ่มโรงแรมขนาดเล็กยังไม่ได้รับผลดีเท่าที่ควร ส่วนในกลุ่มธุรกิจร้านอาหารได้รับผลกระทบจากกำลังซื้อของผู้บริโภคที่ชะลอตัว อีกทั้งจากปัจจัยด้านราคาวัตถุดิบหลายรายการที่ปรับตัวเพิ่มขึ้น ไม่ว่าจะเป็นกลุ่มอาหารสด เครื่องปรุงอาหาร พืชผลทางเกษตร รวมไปถึงหมวดพลังงานต่างๆ </a:t>
            </a:r>
            <a:endParaRPr sz="13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276225" y="4201175"/>
            <a:ext cx="1729500" cy="615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ปรับเลขแล้ว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เหลือเปลี่ยนภาพ</a:t>
            </a:r>
            <a:endParaRPr/>
          </a:p>
        </p:txBody>
      </p:sp>
      <p:pic>
        <p:nvPicPr>
          <p:cNvPr id="226" name="Google Shape;22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3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21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/>
        </p:nvSpPr>
        <p:spPr>
          <a:xfrm>
            <a:off x="11007350" y="1225825"/>
            <a:ext cx="9144000" cy="646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ดัชนีความเชื่อมั่น SMESI ภาคธุรกิจการเกษตร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ปัจจัยสำคัญจากอยู่นอกฤดูกาลเก็บเกี่ยว ทำให้มีปริมาณผลผลิตออกสู่ตลาดน้อย</a:t>
            </a:r>
            <a:r>
              <a:rPr lang="th" sz="130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 ส่งผลต่อรายได้ของเกษตรกร</a:t>
            </a:r>
            <a:r>
              <a:rPr lang="th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14743275" y="2110650"/>
            <a:ext cx="5325900" cy="19857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ภาคธุรกิจเกษตรมีค่าดัชนีความเชื่อมั่นฯปรับตัวลดลงจากไตรมาสก่อนหน้า แต่ยังอยู่ในระดับที่ใกล้เคียงค่าฐาน 50  ปัจจัยสำคัญเกิดจากราคาสินค้าเกษตรบางรายการปรับตัวเพิ่มสูงขึ้น แม้ว่าจะมีความต้องการของสินค้าทางการเกษตร แต่เนื่องจากอยู่นอกฤดูกาลเก็บเกี่ยว ทำให้มีปริมาณผลผลิตออกสู่ตลาดน้อย โดยเฉพาะยางพารา ปาล์มน้ำมัน ประกอบต้นทุนในการดำเนินกิจการที่เพิ่มขึ้น เช่น ปุ๋ย เมล็ดพันธุ์ อาหารสัตว์ และกลุ่มสารเคมีที่ใช้ในการเกษตร ส่งผลต่อรายได้ และความกังวลของผู้ประกอบการธุรกิจการเกษตร </a:t>
            </a:r>
            <a:endParaRPr sz="13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4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22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ดัชนีความเชื่อมั่น SMESI ภาคการผลิตอื่นๆ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ปรับตัวเพิ่มขึ้นจากไตรมาสก่อนหน้าในเกือบทุกสาขา ตามภาะวเศรษฐกิจภายในประเทศที่ปรับตัวดีขึ้น</a:t>
            </a:r>
            <a:r>
              <a:rPr lang="th" sz="130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th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242" name="Google Shape;242;p35"/>
          <p:cNvSpPr txBox="1"/>
          <p:nvPr/>
        </p:nvSpPr>
        <p:spPr>
          <a:xfrm>
            <a:off x="3818100" y="884825"/>
            <a:ext cx="5325900" cy="19857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ภาคการผลิตปรับตัวเพิ่มขึ้นจากไตรมาสก่อนหน้าในเกือบทุกสาขา ตามภาะวเศรษฐกิจภายในประเทศที่ปรับตัวดีขึ้น โดยเฉพาะในสาขาอัญมณี และเครื่องประดับ เป็นผลมาจากเทรนด์เครื่องประดับเสริมดวงที่กำลังเป็นที่นิยม อีกทั้งอยู่ในช่วงเทศกาลปีใหม่ซึ่งสินค้าที่ขายดี ได้แก่ กำไลหิน กำไลข้อมือ เครื่องรางชิ้นเล็กที่สามารถพกติดตัว ส่งผลดีต่อธุรกิจอัญมณี และเครื่องประดับที่มียอดขายเพิ่มขึ้น นอกจากนี้จากสถานการณ์การแแพร่ระบาดของไวรรัสโควิด-19 ส่งผลให้ประชาชนหันมาใส่ใจ และดูแลสุขภาพมากขึ้น ส่งผลดีต่อสาขาธุรกิจผลิตยารักษาโรค/สมุนไพร จำพวกฟ้าทะลายโจร ขมิ้นชัน กระชายขาว เป็นต้น   </a:t>
            </a:r>
            <a:endParaRPr sz="13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243" name="Google Shape;243;p35"/>
          <p:cNvSpPr txBox="1"/>
          <p:nvPr/>
        </p:nvSpPr>
        <p:spPr>
          <a:xfrm>
            <a:off x="242375" y="939725"/>
            <a:ext cx="2770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ไตรมาส 1/65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ยาง(53.20)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chemeClr val="dk1"/>
                </a:solidFill>
              </a:rPr>
              <a:t>พลาสติก(47.52)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chemeClr val="dk1"/>
                </a:solidFill>
              </a:rPr>
              <a:t>ไม้(47.27)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chemeClr val="dk1"/>
                </a:solidFill>
              </a:rPr>
              <a:t>ยารักษาโรค(52.07)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chemeClr val="dk1"/>
                </a:solidFill>
              </a:rPr>
              <a:t>การผลิตเครื่องหอม(51.82)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chemeClr val="dk1"/>
                </a:solidFill>
              </a:rPr>
              <a:t>อัญมณี(53.56)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44" name="Google Shape;244;p35"/>
          <p:cNvSpPr txBox="1"/>
          <p:nvPr/>
        </p:nvSpPr>
        <p:spPr>
          <a:xfrm>
            <a:off x="276225" y="4201175"/>
            <a:ext cx="1729500" cy="615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ปรับเลขแล้ว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เหลือเปลี่ยนภาพ</a:t>
            </a:r>
            <a:endParaRPr/>
          </a:p>
        </p:txBody>
      </p:sp>
      <p:pic>
        <p:nvPicPr>
          <p:cNvPr id="245" name="Google Shape;2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-4"/>
            <a:ext cx="9144003" cy="514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23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/>
        </p:nvSpPr>
        <p:spPr>
          <a:xfrm>
            <a:off x="11108425" y="429675"/>
            <a:ext cx="9144000" cy="8619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ดัชนีความเชื่อมั่น SMESI ภาคการบริการอื่นๆ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ภาคการบริการขยายตัวจากไตรมาสก่อนหน้า โดยเฉพาะธุรกิจขนส่งสินค้า ที่ปรับตัวเพิ่มขึ้นมากที่สุด เนื่องจากการพฤติกรรมของผู้บริโภคที่หันมาใช้บริการด้านออนไลน์มากขึ้น</a:t>
            </a:r>
            <a:r>
              <a:rPr lang="th" sz="130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th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14496350" y="1888925"/>
            <a:ext cx="5325900" cy="19857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ภาพธุรกิจโดยรวมภาคการบริการขยายตัวจากไตรมาสก่อนหน้า โดยเฉพาะธุรกิจขนส่งสินค้า ที่ปรับตัวเพิ่มขึ้นมากที่สุด เมื่อเทียบกับสาขาธุรกิจอื่นๆ เนื่องจากการพฤติกรรมของผู้บริโภคที่หันมาใช้บริการด้านออนไลน์มากขึ้นทั้งผ่านแพลตฟอร์มการส่งอาหาร และการส่งสินค้า ประกอบกับการผ่อนปรนมาตรการควบคุมมาตรการเดินทางในประเทศ ทำให้เส้นทางการเดินของขนส่งสินค้ากลับมาดำเนินงานได้ปกติ เช่นเดียวกับสาขาธุรกิจบริการอื่นๆที่รับผลดีจากการผ่อนปรนมาตรการต่างๆ กิจกรรมทางเศราฐกิจขยายตัวมากขึ้น อีกทั้งการเดินทางกลับสู่พื้นที่การผลิตของแรงงาน รวมถึงการเรียนการสอนส่งผลดีต่อธุรกิจการให้บริการห้องเช่า ห้องพักขยายตัวมากขึ้น</a:t>
            </a:r>
            <a:endParaRPr sz="13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6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24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261" name="Google Shape;261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262" name="Google Shape;26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8414"/>
            <a:ext cx="9193800" cy="5211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30750" y="197050"/>
            <a:ext cx="8482500" cy="3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Prompt"/>
                <a:ea typeface="Prompt"/>
                <a:cs typeface="Prompt"/>
                <a:sym typeface="Prompt"/>
              </a:rPr>
              <a:t>บทสรุปผู้บริหาร</a:t>
            </a:r>
            <a:endParaRPr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mpt"/>
              <a:ea typeface="Prompt"/>
              <a:cs typeface="Prompt"/>
              <a:sym typeface="Prompt"/>
            </a:endParaRPr>
          </a:p>
          <a:p>
            <a:pPr marL="457200" lvl="0" indent="-3111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mpt"/>
              <a:buChar char="●"/>
            </a:pPr>
            <a:r>
              <a:rPr lang="th" sz="13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ดัชนีความเชื่อมั่นฯ SMESI </a:t>
            </a:r>
            <a:r>
              <a:rPr lang="th" sz="1300">
                <a:latin typeface="Prompt"/>
                <a:ea typeface="Prompt"/>
                <a:cs typeface="Prompt"/>
                <a:sym typeface="Prompt"/>
              </a:rPr>
              <a:t>ไตรมาส 1/</a:t>
            </a:r>
            <a:r>
              <a:rPr lang="th" sz="13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2565 อยู่ที่ระดับ 50.</a:t>
            </a:r>
            <a:r>
              <a:rPr lang="th" sz="1300">
                <a:latin typeface="Prompt"/>
                <a:ea typeface="Prompt"/>
                <a:cs typeface="Prompt"/>
                <a:sym typeface="Prompt"/>
              </a:rPr>
              <a:t>0</a:t>
            </a:r>
            <a:r>
              <a:rPr lang="th" sz="13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th" sz="130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เพิ่มขึ้นจากไตรมาสก่อนหน้าที่ระดับ 49.1   </a:t>
            </a:r>
            <a:endParaRPr sz="1300">
              <a:solidFill>
                <a:srgbClr val="000000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457200" lvl="0" indent="-3111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mpt"/>
              <a:buChar char="●"/>
            </a:pPr>
            <a:r>
              <a:rPr lang="th" sz="13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แนวโน้มความเชื่อมั่นฯ SMESI คาดการณ์ 3 เดือนข้างหน้า  อยู่ที่ระดับ 52.1 ปรับตัว</a:t>
            </a:r>
            <a:r>
              <a:rPr lang="th" sz="1300">
                <a:latin typeface="Prompt"/>
                <a:ea typeface="Prompt"/>
                <a:cs typeface="Prompt"/>
                <a:sym typeface="Prompt"/>
              </a:rPr>
              <a:t>ลดลง</a:t>
            </a:r>
            <a:r>
              <a:rPr lang="th" sz="13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จาก</a:t>
            </a:r>
            <a:r>
              <a:rPr lang="th" sz="1300">
                <a:latin typeface="Prompt"/>
                <a:ea typeface="Prompt"/>
                <a:cs typeface="Prompt"/>
                <a:sym typeface="Prompt"/>
              </a:rPr>
              <a:t>ไตรมาส</a:t>
            </a:r>
            <a:r>
              <a:rPr lang="th" sz="13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ก่อนหน้าที่ระดับ 5</a:t>
            </a:r>
            <a:r>
              <a:rPr lang="th" sz="1300">
                <a:latin typeface="Prompt"/>
                <a:ea typeface="Prompt"/>
                <a:cs typeface="Prompt"/>
                <a:sym typeface="Prompt"/>
              </a:rPr>
              <a:t>6.4</a:t>
            </a:r>
            <a:r>
              <a:rPr lang="th" sz="13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  </a:t>
            </a:r>
            <a:r>
              <a:rPr lang="th" sz="1600">
                <a:solidFill>
                  <a:srgbClr val="333333"/>
                </a:solidFill>
                <a:latin typeface="TH SarabunPSK"/>
                <a:ea typeface="TH SarabunPSK"/>
                <a:cs typeface="TH SarabunPSK"/>
                <a:sym typeface="TH SarabunPSK"/>
              </a:rPr>
              <a:t>จากความกังวลของจำนวนยอดผู้ติดเชื้อที่เพิ่มขึ้้น และการกลายพันธุ์ของไวรัสที่อาจรุนแรงกว่าระลอกที่ผ่านมา ประกอบกับความไม่มั่นใจต่อกำลังซื้อในอนาคต ทำให้มีแนวโน้มลดปริมาณการผลิต/การค้า/การบริการลง รวมถึงคาดการณ์จะลดการลงทุนลงเพื่อปรับตัวจากสถานการณ์ราคาต้นทุนที่ปรับตัวสูงขึ้นในปัจจุบัน  อย่างไรก็ตามภาคการท่องเที่ยว ยังคงต้องได้รับการช่วยเหลือและแรงสนับสนุนจากภาครัฐ แม้ว่าจะมีนักท่องเที่ยวต่างชาติเข้ามา แต่กำลังซื้อยังไม่กลับมาเท่าที่ควร อีกทั้งยังส่งผลดีแค่ในบางพื้นที่เท่านั้น</a:t>
            </a:r>
            <a:endParaRPr sz="1300">
              <a:solidFill>
                <a:srgbClr val="000000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000000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457200" lvl="0" indent="-31115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mpt"/>
              <a:buChar char="●"/>
            </a:pPr>
            <a:r>
              <a:rPr lang="th" sz="13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ดัชนีความเชื่อมั่นฯ รายภูมิภาค</a:t>
            </a:r>
            <a:r>
              <a:rPr lang="th" sz="1300" i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th" sz="13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มีการปรับเพิ่มขึ้น โดยเฉพาะภาคใต้ รองลงมา คือ ภาคเหนือ ภาคกลาง ภาคตะวันออกเฉียงเหนือ </a:t>
            </a:r>
            <a:r>
              <a:rPr lang="th" sz="900">
                <a:solidFill>
                  <a:srgbClr val="000000"/>
                </a:solidFill>
              </a:rPr>
              <a:t>จากการเดินทางในช่วงวันหยุดยาว ทำให้มีการจับจ่ายใช้สอยของประชาชนเพิ่มมากขึ้น ส่งผลให้กลุ่มการท่องเที่ยว และธุรกิจที่เกี่ยวเนื่องขยายตัว </a:t>
            </a:r>
            <a:r>
              <a:rPr lang="th" sz="13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และยังคงทรงตัวใน ภาคตะวันออก  และปรับลดลงในกรุงเทพฯ และปริมณฑล   จาก</a:t>
            </a:r>
            <a:r>
              <a:rPr lang="th" sz="1000">
                <a:solidFill>
                  <a:srgbClr val="000000"/>
                </a:solidFill>
              </a:rPr>
              <a:t>ขาดกำลังซื้อจากแรงงานเดินทางออกนอกพื้นที่ ส่งผลกระทบต่อรายได้ของธุรกิจในพื้นที่</a:t>
            </a:r>
            <a:endParaRPr sz="1300">
              <a:solidFill>
                <a:srgbClr val="000000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45720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457200" lvl="0" indent="-31115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mpt"/>
              <a:buChar char="●"/>
            </a:pPr>
            <a:r>
              <a:rPr lang="th" sz="13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ดัชนีความเชื่อมั่นฯ SMESI ภาคธุรกิจปรับตัวเพิ่มขึ้นในเกือบทุกภาคธุรกิจ </a:t>
            </a:r>
            <a:endParaRPr sz="1300"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3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122" y="794022"/>
            <a:ext cx="2778600" cy="8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8725" y="1961975"/>
            <a:ext cx="2778600" cy="93742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196525" y="1719213"/>
            <a:ext cx="1729500" cy="615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ปรับเลขแล้ว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เหลือเปลี่ยนภาพ</a:t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414575" y="3092825"/>
            <a:ext cx="84414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200" b="1">
                <a:solidFill>
                  <a:schemeClr val="dk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ดัชนีความเชื่อมั่นผู้ประกอบการ MSME ไตรมาส 1/2565  ปรับเพิ่มขึ้นจากไตรมาสก่อน จากผลกระทบจากการแพร่ระบาดของไวรัสโควิด-19 โอมิครอนมีความรุนแรงน้อยกว่าในระลอกที่ผ่านมา และการผ่อนปรนมาตรการควบคุมโรคระบาดจากภาครัฐ อีกทั้งความสามารถในการปรับตัวของผู้ประกอบการในการดำเนินธุรกิจ อย่างไรก็ตามผู้ประกอบการยังคงเผชิญกับปัญหาเรื่องต้นทุนที่ปรับเพิ่มขึ้นอย่างต่อเนื่องที่กระทบต่อการดำเนินธุรกิจในปัจจุบัน และคาดการณ์ในอนาคต</a:t>
            </a:r>
            <a:endParaRPr sz="1200" b="1">
              <a:solidFill>
                <a:schemeClr val="dk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h" sz="1600">
                <a:solidFill>
                  <a:srgbClr val="333333"/>
                </a:solidFill>
                <a:latin typeface="TH SarabunPSK"/>
                <a:ea typeface="TH SarabunPSK"/>
                <a:cs typeface="TH SarabunPSK"/>
                <a:sym typeface="TH SarabunPSK"/>
              </a:rPr>
              <a:t>แนวโน้มความเชื่อมั่นปรับตัวลดลงต่อเนื่องจากปลายไตรมาส 4 ปี 2564 จากความกังวลของจำนวนยอดผู้ติดเชื้อที่เพิ่มขึ้้น และการกลายพันธุ์ของไวรัสที่อาจรุนแรงกว่าระลอกที่ผ่านมา ประกอบกับความไม่มั่นใจต่อกำลังซื้อในอนาคต ทำให้มีแนวโน้มลดปริมาณการผลิต/การค้า/การบริการลง รวมถึงคาดการณ์จะลดการลงทุนลงเพื่อปรับตัวจากสถานการณ์ราคาต้นทุนที่ปรับตัวสูงขึ้นในปัจจุบัน  อย่างไรก็ตามภาคการท่องเที่ยว ยังคงต้องได้รับการช่วยเหลือและแรงสนับสนุนจากภาครัฐ แม้ว่าจะมีนักท่องเที่ยวต่างชาติเข้ามา แต่กำลังซื้อยังไม่กลับมาเท่าที่ควร อีกทั้งยังส่งผลดีแค่ในบางพื้นที่เท่านั้น </a:t>
            </a:r>
            <a:endParaRPr sz="1200" b="1">
              <a:solidFill>
                <a:schemeClr val="dk1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347350" y="979725"/>
            <a:ext cx="2337000" cy="4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เลขเหลือแค่ 2 เดือนสุดท้าย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111575" y="132000"/>
            <a:ext cx="7675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th" sz="1300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ดัชนีความเชื่อมั่นฯ SME (SMESI)</a:t>
            </a:r>
            <a:r>
              <a:rPr lang="th" sz="1300">
                <a:solidFill>
                  <a:srgbClr val="FF0000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 </a:t>
            </a:r>
            <a:r>
              <a:rPr lang="th" sz="1300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ปรับตัวเพิ่มขึ้น </a:t>
            </a:r>
            <a:r>
              <a:rPr lang="th" sz="1200" b="1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การแพร่ระบาดของไวรัสโควิด-19 โอมิครอนที่มีความรุนแรงน้อยกว่าในระลอกที่ผ่านมา  และความสามารถในการปรับตัวของผู้ประกอบการในการดำเนินธุรกิจ </a:t>
            </a:r>
            <a:endParaRPr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5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t="19646" b="6937"/>
          <a:stretch/>
        </p:blipFill>
        <p:spPr>
          <a:xfrm>
            <a:off x="0" y="908250"/>
            <a:ext cx="9144003" cy="37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207625" y="96050"/>
            <a:ext cx="8655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100">
                <a:solidFill>
                  <a:srgbClr val="238DD6"/>
                </a:solidFill>
                <a:latin typeface="Prompt Medium"/>
                <a:ea typeface="Prompt Medium"/>
                <a:cs typeface="Prompt Medium"/>
                <a:sym typeface="Prompt Medium"/>
              </a:rPr>
              <a:t>องค์ประกอบด้านคำสั่งซื้อ ปริมาณการผลิต/การค้า/การบริการ และกำไรปรับตัวเพิ่มขึ้นเล็กน้อยจากไตรมาสก่อนหน้า ยกเว้นองค์ประกอบด้านต้นทุนยังคงมีค่าดัชนีที่ต่ำกว่าค่าฐาน 50 ค่อนข้างมากเมื่อเทียบกับองค์ประกอบอื่นๆ จากภาวะต้นทุนที่เพิ่มสูงขึ้นจากไตรมาสก่อนหน้า โดยเฉพาะค่าสินค้า/วัตถุดิบ ค่าสาธารณูปโภค และค่าขนส่ง</a:t>
            </a:r>
            <a:endParaRPr sz="1100">
              <a:solidFill>
                <a:srgbClr val="238DD6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6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3014875" y="3327650"/>
            <a:ext cx="5612700" cy="11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h" sz="11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ดัชนีปรับตัวเพิ่มขึนจากไตรมาสก่อนหน้า จากการผ่อนปรนมาตรการควบคุมโรค และการประกาศนโยบายกระตุ้นการท่องเที่ยวภายในประเทศ รวมไปถึงการเปิดรับนักท่องเที่ยวจากต่างประเทศ ส่งผลดีต่อภาคธุรกิจโดยรวม โดยเฉพาะในภาคการบริการที่สามารถเปิดดำเนินการได้มากขึ้น  อย่างไรก็ตามแม้จะมีการผ่อนปรนมาตรการควบคุมโรคเพิ่มเติม แต่ยังงดจัดกิจกรรมทางเศรษฐกิจในบางพื้นที่                                                                                                   </a:t>
            </a:r>
            <a:r>
              <a:rPr lang="th"/>
              <a:t>                                                                         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t="12602"/>
          <a:stretch/>
        </p:blipFill>
        <p:spPr>
          <a:xfrm>
            <a:off x="2691700" y="778000"/>
            <a:ext cx="4744051" cy="21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0425" y="54450"/>
            <a:ext cx="2610899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6025925" y="2842525"/>
            <a:ext cx="939000" cy="219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109" name="Google Shape;109;p20"/>
          <p:cNvSpPr txBox="1"/>
          <p:nvPr/>
        </p:nvSpPr>
        <p:spPr>
          <a:xfrm>
            <a:off x="357200" y="204100"/>
            <a:ext cx="16431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เอาภาพของ มค กพ มค   มาต่อกันเลย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8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2947400" y="3318950"/>
            <a:ext cx="57213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h" sz="11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กิจกรรมทางเศรษฐกิจปรับตัวดีขึ้น จากการที่ผู้คนคลายความกังวลเกี่ยวกับการแพร่ระบาดของไวรัสโควิด-19  และคนในพื้นทีออกมาทำกิจกรรมนอกบ้านมากขึ้น ประกอบกับความต้องการเดินทางท่องเที่ยวเชิงธรรมชาติ ส่งผลดีต่อธุรกิจภาคท่องเที่ยว รวมไปถึงกลุ่มร้านนวด/สปา และภาคการผลิตอาหาร ได้แก่ อาหารแปรรูปต่างๆ ที่เป็นสินค้านิยมของนักท่องเที่ยว </a:t>
            </a:r>
            <a:endParaRPr sz="110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400" y="701175"/>
            <a:ext cx="4202950" cy="212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7413" y="-12"/>
            <a:ext cx="307657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6025925" y="2842525"/>
            <a:ext cx="939000" cy="219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6144000" y="4907100"/>
            <a:ext cx="30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839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9</a:t>
            </a:fld>
            <a:endParaRPr sz="939" b="1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2845</Words>
  <Application>Microsoft Office PowerPoint</Application>
  <PresentationFormat>On-screen Show (16:9)</PresentationFormat>
  <Paragraphs>100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TH SarabunPSK</vt:lpstr>
      <vt:lpstr>Prompt SemiBold</vt:lpstr>
      <vt:lpstr>Prompt Medium</vt:lpstr>
      <vt:lpstr>Arial</vt:lpstr>
      <vt:lpstr>Prompt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Thawachinee Pangnakpun</dc:creator>
  <cp:lastModifiedBy>Thawachinee Pangnakpun</cp:lastModifiedBy>
  <cp:revision>1</cp:revision>
  <dcterms:modified xsi:type="dcterms:W3CDTF">2022-10-11T04:12:22Z</dcterms:modified>
</cp:coreProperties>
</file>