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TH SarabunPSK" panose="020B0500040200020003" pitchFamily="34" charset="-34"/>
      <p:regular r:id="rId28"/>
      <p:bold r:id="rId29"/>
      <p:italic r:id="rId30"/>
      <p:boldItalic r:id="rId31"/>
    </p:embeddedFont>
    <p:embeddedFont>
      <p:font typeface="Prompt SemiBold" panose="00000700000000000000" pitchFamily="2" charset="-34"/>
      <p:regular r:id="rId32"/>
      <p:bold r:id="rId33"/>
      <p:italic r:id="rId34"/>
      <p:boldItalic r:id="rId35"/>
    </p:embeddedFont>
    <p:embeddedFont>
      <p:font typeface="Sarabun" panose="020B0604020202020204" charset="-34"/>
      <p:regular r:id="rId36"/>
      <p:bold r:id="rId37"/>
      <p:italic r:id="rId38"/>
      <p:boldItalic r:id="rId39"/>
    </p:embeddedFont>
    <p:embeddedFont>
      <p:font typeface="Prompt" panose="00000500000000000000" pitchFamily="2" charset="-34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A0253E-0E58-4749-A565-93C97FC55138}">
  <a:tblStyle styleId="{F4A0253E-0E58-4749-A565-93C97FC551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8" y="10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fefb7f66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fefb7f66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fefb7f66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fefb7f66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fefb7f66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fefb7f66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fefb7f66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fefb7f66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61662233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61662233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61662233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261662233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61662233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261662233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61662233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261662233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61662233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61662233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61662233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261662233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61662233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61662233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61662233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261662233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261662233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261662233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61662233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61662233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61662233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61662233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61662233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261662233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5fefb7f6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15fefb7f6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00" tIns="90300" rIns="90300" bIns="90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284a90d6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284a90d6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04274180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04274180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284a90d6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2284a90d6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284a90d6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284a90d63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4274180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04274180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284a90d6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284a90d6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fefb7f66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fefb7f66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742575" y="1680650"/>
            <a:ext cx="20187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ประจำไตรมาส 1 ปี 2565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21600" y="1084600"/>
            <a:ext cx="4217700" cy="224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เปลี่ยนรูป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ต้นทุนสินค้าอุปโภค/ของสด เนื้อหมู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น้ำมัน</a:t>
            </a:r>
            <a:br>
              <a:rPr lang="th" sz="2100"/>
            </a:br>
            <a:r>
              <a:rPr lang="th" sz="2100"/>
              <a:t>สงครามรัสเซีย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  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6742575" y="1680650"/>
            <a:ext cx="20187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ประจำไตรมาส 2 ปี 2565</a:t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10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ออก</a:t>
            </a:r>
            <a:endParaRPr/>
          </a:p>
        </p:txBody>
      </p:sp>
      <p:sp>
        <p:nvSpPr>
          <p:cNvPr id="146" name="Google Shape;146;p22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48.8	</a:t>
            </a:r>
            <a:br>
              <a:rPr lang="th"/>
            </a:br>
            <a:r>
              <a:rPr lang="th"/>
              <a:t>คาดการณ์    50.1</a:t>
            </a:r>
            <a:endParaRPr/>
          </a:p>
        </p:txBody>
      </p:sp>
      <p:graphicFrame>
        <p:nvGraphicFramePr>
          <p:cNvPr id="147" name="Google Shape;147;p22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50.2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47.6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38.6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48.5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" name="Google Shape;148;p22"/>
          <p:cNvSpPr txBox="1"/>
          <p:nvPr/>
        </p:nvSpPr>
        <p:spPr>
          <a:xfrm>
            <a:off x="6973225" y="-9802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49" name="Google Shape;149;p22"/>
          <p:cNvSpPr txBox="1"/>
          <p:nvPr/>
        </p:nvSpPr>
        <p:spPr>
          <a:xfrm>
            <a:off x="458125" y="2225225"/>
            <a:ext cx="5402400" cy="23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ต้นทุนยังเป็นปัจจัยสำคัญที่ทำให้ภาคธุรกิจชะลอตัว อีกทั้งยังขาดกำลังซื้อจากนักท่องเที่ยวต่างชาติที่เข้ามาในพื้นที่ั ส่งผลต่อภาพธุรกิจโดยมรวมที่ยังไม่ฟื้นตัวเท่าที่ควร  โดยผู้ประกอบการคาดว่าเศรษฐกิจจะกลับมาขยายตัวอีกครั้งในวันหยุดยาวเดือน ก.ค. ประกอบกับโครงการเราเที่ยวด้วยกัน เฟส 4  ที่จะเข้ามาช่วยกระตุ้นนักท่องเที่ยวให้เข้ามาในพื้นที่เพิ่มมากขึ้น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6435400" y="2405675"/>
            <a:ext cx="3000000" cy="11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ต้นทุนยังเป็นปัจจัยสำคัญที่ทำให้ภาคธุรกิจชะลอตัว อีกทั้งยังขาดกำลังซื้อจากนักท่องเที่ยวต่างชาติที่เข้ามาในพื้นที่ั</a:t>
            </a: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3526"/>
            <a:ext cx="9277737" cy="521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11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เหนือ</a:t>
            </a:r>
            <a:endParaRPr/>
          </a:p>
        </p:txBody>
      </p:sp>
      <p:sp>
        <p:nvSpPr>
          <p:cNvPr id="158" name="Google Shape;158;p23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50.5	</a:t>
            </a:r>
            <a:br>
              <a:rPr lang="th"/>
            </a:br>
            <a:r>
              <a:rPr lang="th"/>
              <a:t>คาดการณ์    51.8</a:t>
            </a:r>
            <a:endParaRPr/>
          </a:p>
        </p:txBody>
      </p:sp>
      <p:graphicFrame>
        <p:nvGraphicFramePr>
          <p:cNvPr id="159" name="Google Shape;159;p23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49.8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52.8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52.5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0" name="Google Shape;160;p23"/>
          <p:cNvSpPr txBox="1"/>
          <p:nvPr/>
        </p:nvSpPr>
        <p:spPr>
          <a:xfrm>
            <a:off x="6898450" y="-32707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61" name="Google Shape;161;p23"/>
          <p:cNvSpPr txBox="1"/>
          <p:nvPr/>
        </p:nvSpPr>
        <p:spPr>
          <a:xfrm>
            <a:off x="280475" y="2253275"/>
            <a:ext cx="50754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rgbClr val="333333"/>
                </a:solidFill>
                <a:latin typeface="Prompt"/>
                <a:ea typeface="Prompt"/>
                <a:cs typeface="Prompt"/>
                <a:sym typeface="Prompt"/>
              </a:rPr>
              <a:t>ธุรกิจในพื้นที่ทรงตัวจากไตรมาสก่อน ส่วนหนึ่งมา</a:t>
            </a:r>
            <a:r>
              <a:rPr lang="th" sz="13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จากกำลังซื้อของนักท่องเที่ยวที่ยังไม่กลับมามากนัก และปัจจัยลบด้านต้นทุน </a:t>
            </a: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ที่เพิ่มสูงขึ้นเป็นสำคัญ ส่งผลต่อรายได้ของธุรกิจ โดยเฉพาะธุรกิจสินค้าอุปโภคบริโภค ร้านอาหาร และธุรกิจก่อสร้าง </a:t>
            </a:r>
            <a:r>
              <a:rPr lang="th" sz="13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ส่งผลทำให้ภาคธุรกิจชะลอตัว นใน ภาคการเกษตรปรับตัวดีขึ้น  แต่ผู้ประกอบการยังประสบปัญหาราคาปุ๋ยที่ปรับตัวเพิ่มขึ้นอีกทั้งปัญหาสภาพอากาศที่แปรปรวน  ที่อาจจะส่งผลกระทบทำให้ปริมาณผลผลิตออกสู่ตลาดได้น้อย</a:t>
            </a:r>
            <a:endParaRPr sz="13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just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300">
              <a:solidFill>
                <a:srgbClr val="333333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5949200" y="2723550"/>
            <a:ext cx="30000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" sz="13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ภาคธุรกิจทรงตัว กำลังซื้อของนักท่องเที่ยวที่ยังไม่กลับมามากนัก และปัจจัยลบด้านต้นทุน</a:t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75"/>
            <a:ext cx="914400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12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ใต้</a:t>
            </a:r>
            <a:endParaRPr/>
          </a:p>
        </p:txBody>
      </p:sp>
      <p:sp>
        <p:nvSpPr>
          <p:cNvPr id="170" name="Google Shape;170;p24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45.2	</a:t>
            </a:r>
            <a:br>
              <a:rPr lang="th"/>
            </a:br>
            <a:r>
              <a:rPr lang="th"/>
              <a:t>คาดการณ์    48.4</a:t>
            </a:r>
            <a:endParaRPr/>
          </a:p>
        </p:txBody>
      </p:sp>
      <p:graphicFrame>
        <p:nvGraphicFramePr>
          <p:cNvPr id="171" name="Google Shape;171;p24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43.4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44.5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41.2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46.1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49.7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43.2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43.1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2" name="Google Shape;172;p24"/>
          <p:cNvSpPr txBox="1"/>
          <p:nvPr/>
        </p:nvSpPr>
        <p:spPr>
          <a:xfrm>
            <a:off x="6861050" y="-32707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73" name="Google Shape;173;p24"/>
          <p:cNvSpPr txBox="1"/>
          <p:nvPr/>
        </p:nvSpPr>
        <p:spPr>
          <a:xfrm>
            <a:off x="123300" y="2524425"/>
            <a:ext cx="6020700" cy="1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>ภาคธุรกิิจ ได้รับปัจจัยบวกจากปัจจัยชั่วคราวในช่วงฤดูกาลท่องเที่ยวภาคใต้ ที่ทำให้นักท่องเที่ยวในประเทศ และต่างประเทศเดินทางเข้ามาในพื้นที่มากขึ้น  ประกอบกับเป็นช่วงเทศกาลถือศีลอด ทำให้ชาวมุสลิมในพื้นที่ออกมาจับจ่ายใช้สอยกักตุนอาหารมากขึ้น ส่งผลดีต่อธุรกิจในพื้นที่ โดยเฉพาะภาคการท่องเที่ยว ร้านอาหาร และผลิตอาหารและเครื่องดื่ม</a:t>
            </a: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ประกอบกับมีแนวโน้มการเดินทางเข้ามาของนักท่องเที่ยวกลุ่มใหม่ โดยเฉพาะชาวอินเดีย ซึ่งจะส่งผลดีต่อเศรษฐกิจในพื้นที่</a:t>
            </a:r>
            <a:endParaRPr sz="1500">
              <a:solidFill>
                <a:schemeClr val="dk1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6402198" y="2524425"/>
            <a:ext cx="25914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" sz="15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>ภาคธุรกิิจ ได้รับปัจจัยบวกจากนักท่องเที่ยวในประเทศ และต่างประเทศที่เดินทางเข้ามาในพื้นที่มากขึ้น</a:t>
            </a:r>
            <a:endParaRPr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75"/>
            <a:ext cx="914400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13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อีสาน</a:t>
            </a:r>
            <a:endParaRPr/>
          </a:p>
        </p:txBody>
      </p:sp>
      <p:sp>
        <p:nvSpPr>
          <p:cNvPr id="182" name="Google Shape;182;p25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50.4	</a:t>
            </a:r>
            <a:br>
              <a:rPr lang="th"/>
            </a:br>
            <a:r>
              <a:rPr lang="th"/>
              <a:t>คาดการณ์    51.6</a:t>
            </a:r>
            <a:endParaRPr/>
          </a:p>
        </p:txBody>
      </p:sp>
      <p:graphicFrame>
        <p:nvGraphicFramePr>
          <p:cNvPr id="183" name="Google Shape;183;p25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53.3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49.3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47.9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39.1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4" name="Google Shape;184;p25"/>
          <p:cNvSpPr txBox="1"/>
          <p:nvPr/>
        </p:nvSpPr>
        <p:spPr>
          <a:xfrm>
            <a:off x="6807138" y="-230600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179225" y="2412800"/>
            <a:ext cx="52980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" sz="15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ภาคธุรกิจได้รับผลดีจากแรงงานที่กลับภูมิลำเนาในช่วงวันหยุดยาว อีกทั้งการจัดงานเทศกาลและงานอีเว้นท์ต่างๆ  การอบรมสัมมนาในพื้นที่ ส่งผลให้มีการจับจ่ายใช้สอยในพื้นที่มากขึ้น  โดยเฉพาะในกลุ่มเสื้อผ้าและสิ่งทอ สินค้าอุปโภคบริโภค โมเดิร์นเทรด ร้านโชห่วย ร้านอาหาร เป็นต้น  อย่างไรก็ตามจากปัจจัยลบทางด้านต้นทุนที่ส่งผลกระทบในหลายธุรกิจ โดยเฉพาะภาคการผลิต และธุรกิจการเกษตร </a:t>
            </a:r>
            <a:endParaRPr sz="15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6365500" y="2464750"/>
            <a:ext cx="2271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กำลังซื้อในพื้นที่มากขึ้น จากการกลับภูมิลำเนาของแรงงาน </a:t>
            </a:r>
            <a:r>
              <a:rPr lang="th" sz="15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ส่งผลให้มีการจับจ่ายใช้สอยในพื้นที่มากขึ้น</a:t>
            </a:r>
            <a:endParaRPr/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75"/>
            <a:ext cx="914400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2557725" y="2100350"/>
            <a:ext cx="12042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เปลี่ยนรูป</a:t>
            </a:r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 rotWithShape="1">
          <a:blip r:embed="rId3">
            <a:alphaModFix/>
          </a:blip>
          <a:srcRect b="91651"/>
          <a:stretch/>
        </p:blipFill>
        <p:spPr>
          <a:xfrm>
            <a:off x="0" y="0"/>
            <a:ext cx="9144023" cy="429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15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01" name="Google Shape;2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175" y="1288087"/>
            <a:ext cx="6679674" cy="292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4685050" y="952150"/>
            <a:ext cx="43065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Prompt"/>
                <a:ea typeface="Prompt"/>
                <a:cs typeface="Prompt"/>
                <a:sym typeface="Prompt"/>
              </a:rPr>
              <a:t>ภาคการผลิต </a:t>
            </a: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Prompt"/>
                <a:ea typeface="Prompt"/>
                <a:cs typeface="Prompt"/>
                <a:sym typeface="Prompt"/>
              </a:rPr>
              <a:t>	</a:t>
            </a:r>
            <a:r>
              <a:rPr lang="th" sz="10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rPr>
              <a:t>ปัจจัยกระทบสำคัญจากค่าครองชีพของผู้บริโภค แม้จะยังคงมีการใช้จ่ายอย่างต่อเนื่อง แต่การใช้จ่ายดังกล่าวอยู่ในวงจำกัด โดยส่วนใหญ่้ลดค่าใช้จ่ายในหมวดสินค้าคงทน และเลือกใช้จ่ายในสินค้าจำเป็นเท่านั้น นอกจากนี้ภาคธุรกิจต้องเผชิญราคาปัจจัยการผลิตที่ปรับตัวเพิ่มขึ้นในทุกสาขาธุรกิจ ส่งผลกระทบต่อความสามารถในการเกร็งกำไร</a:t>
            </a: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Prompt"/>
                <a:ea typeface="Prompt"/>
                <a:cs typeface="Prompt"/>
                <a:sym typeface="Prompt"/>
              </a:rPr>
              <a:t>ภาคการค้า </a:t>
            </a: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0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rPr>
              <a:t>ปรับตัวลดลงในทุกสาขาธุรกิจ ปัจจัยกระทบสำคัญจากราคาน้ำมันเชื้อเพลิง และค่าขนส่ง ที่ส่งผลให้ต้นทุนราคาสินค้าอุปโภคบริโภค ประกอบกับผู้บริโภคระมัดระวังการใช้จ่ายมากขึ้น</a:t>
            </a:r>
            <a:endParaRPr sz="1000">
              <a:solidFill>
                <a:schemeClr val="dk2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Prompt"/>
                <a:ea typeface="Prompt"/>
                <a:cs typeface="Prompt"/>
                <a:sym typeface="Prompt"/>
              </a:rPr>
              <a:t>ภาคการบริการ </a:t>
            </a: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0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rPr>
              <a:t>ปรับตัวเพิ่มขึ้นจากไตรมาสก่อนหน้า โดยเฉพาะสาขาธุรกิจภาคการท่องเที่ยว และธุรกิจที่เกี่ยวเนื่อง จากการเริ่มเปิดประเทศในโซนเอเซีย ส่งผลให้มีนักท่องเที่ยวต่างชาติเดินทางเข้ามาในประเทศ ประกอบกับมีช่วงวันหยุดยาวในเดือนเมษายน ทำให้นักท่องเที่ยวในประเทศมีการเดินทางท่องเที่ยวเพิ่มขึ้นเช่นเดียวกัน  อย่างไรก็ดีในธุรกิจภาคการก่อสร้าง และร้านอาหารยังได้รับผลกระทบจากต้นทุนราคาสินค้าที่อยู่ในระดับที่สูง</a:t>
            </a: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Prompt"/>
                <a:ea typeface="Prompt"/>
                <a:cs typeface="Prompt"/>
                <a:sym typeface="Prompt"/>
              </a:rPr>
              <a:t>ภาคธุรกิจการเกษตร </a:t>
            </a: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10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rPr>
              <a:t>ปรับตัวลดลง จากองค์ประกอบด้านต้นทุนที่ปรับตัวลดลงมาอยู่ในระดับที่ 38.7  ปัจจัยกระทบสำคัญจากภาวะต้นุทนที่ปรับตัวเพิ่มสูงขึ้นในหลายรายการ ส่งผลกระทบต่อเนื่องต่อผลประกอบการของธุรกิจ และความกังวลต่อการลงทุนในอนาคต</a:t>
            </a:r>
            <a:endParaRPr sz="1000">
              <a:solidFill>
                <a:schemeClr val="dk2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15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1657725" y="4642500"/>
            <a:ext cx="1104000" cy="400200"/>
          </a:xfrm>
          <a:prstGeom prst="rect">
            <a:avLst/>
          </a:prstGeom>
          <a:noFill/>
          <a:ln w="38100" cap="flat" cmpd="sng">
            <a:solidFill>
              <a:srgbClr val="DD2A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409250" y="346225"/>
            <a:ext cx="1019100" cy="307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800"/>
              <a:t>ภาคการค้า ในหมวด</a:t>
            </a:r>
            <a:endParaRPr sz="800"/>
          </a:p>
        </p:txBody>
      </p:sp>
      <p:sp>
        <p:nvSpPr>
          <p:cNvPr id="206" name="Google Shape;206;p27"/>
          <p:cNvSpPr txBox="1"/>
          <p:nvPr/>
        </p:nvSpPr>
        <p:spPr>
          <a:xfrm>
            <a:off x="7972450" y="319550"/>
            <a:ext cx="1019100" cy="307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800"/>
              <a:t>ที่ลดลง</a:t>
            </a:r>
            <a:endParaRPr sz="800"/>
          </a:p>
        </p:txBody>
      </p:sp>
      <p:sp>
        <p:nvSpPr>
          <p:cNvPr id="207" name="Google Shape;207;p27"/>
          <p:cNvSpPr txBox="1"/>
          <p:nvPr/>
        </p:nvSpPr>
        <p:spPr>
          <a:xfrm>
            <a:off x="1231850" y="3908475"/>
            <a:ext cx="25236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เรียงสเกลตามด้านบน</a:t>
            </a:r>
            <a:endParaRPr/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16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17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ภาคการผลิตอาหาร และเครื่องดื่ม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00" y="1530198"/>
            <a:ext cx="7268799" cy="1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63" y="2224210"/>
            <a:ext cx="7543670" cy="2030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566075" y="2904625"/>
            <a:ext cx="7826100" cy="11853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ภาคการผลิตอาหาร และเครื่องดื่ม ปรับตัวลดลงจากไตรมาสก่อนหน้า  เป็นผลมาจากคำสั่งซื้อที่ชะลอตัวลง แม้จะปัจจัยกระตุ้นในช่วงวันหยุดยาว และงานกิจกรรมทางสังคมต่างๆแต่การใช้จ่ายยังอยู่ในวงจำกัด ตามรายได้ และกำลังซื้อของผู้บริโภค อีกทั้งจากองค์ประกอบด้านต้นทุนของธุรกิจยังอยู่ในระดับที่ต่ำกว่า 50 ธุรกิจยังคงได้รับผลกระทบจากราคาต้นทุนในการดำเนินธุรกิจที่อยู่ในระดับที่สูงต่อเนื่อง โดยเฉพาะผลกระทบจากราคาน้ำมันเชื้อเพลิง 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17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/>
          <p:nvPr/>
        </p:nvSpPr>
        <p:spPr>
          <a:xfrm>
            <a:off x="11108425" y="154605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ภาคการผลิตเสื้อผ้า และสิ่งทอ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</a:t>
            </a:r>
            <a:r>
              <a:rPr lang="th" sz="13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ปรับตัวดีขึ้นจากไตรมาสก่อนหน้า ปัจจัยสนับสนุนหลักจากการเปิดตลาดแสดงสินค้า ทำให้กระตุ้นความต้องการสินค้าเพิ่มมากขึ้น </a:t>
            </a: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14844350" y="2430875"/>
            <a:ext cx="5325900" cy="23859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กลุ่มธุรกิจผลิตเสื้อผ้า และสิ่งทอ ปรับตัวดีขึ้นจากไตรมาสก่อนหน้า ปัจจัยสนับสนุนหลักจากการดำเนินงานที่สามารถกลับมาทำได้เกือบปกติ กลุ่มสินค้าพื้นเมืองสามารถออกบูธแสดงสินค้าได้มากขึ้น อย่างไรก็ดีดัชนีความเชื่อมั่นฯยังอยู่ในระดับที่ต่ำกว่า 50 เนื่องจากกลุ่มนักท่องเที่ยวต่างชาติที่เป็นกำลังซื้อสำคัญยังไม่กลับมา แม้จะมีการเดินทางของนักท่องเที่ยวในประเทศ แต่ส่วนใหญ่นิยมบริโภคในกลุ่มร้านอาหาร และสินค้าแปรรูปหมวดอาหารและเครื่องดื่ม  หากเป็นการซื้อสินค้าในหมวดผ้า หรือสิ่งทอจะเป็นผลิตภัณฑ์จากผ้าต่างๆ ในรูปแบบของฝากที่เป็นชิ้นเล็กๆ งานแฮนเมด เช่น พวงกุญแจ ยางรัดผม และหมวก เป็นต้น ทำให้ยอดขายปรับตัวเพิ่มขึ้นไม่มากหนัก อีกทั้งผู้ประกอบการได้รับผลกระทบจากต้นทุนปัจจัยการผลิต อาทิ ผ้าดิบ ผ้าจากเส้นใยธรรมชาติ  ตลอดจนค่าขนส่งที่ปรับตัวเพิ่มขึ้น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18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ภาคการผลิตเสื้อผ้า และสิ่งทอ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2487"/>
            <a:ext cx="8839203" cy="238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50" y="1005397"/>
            <a:ext cx="5793901" cy="14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426050" y="3460250"/>
            <a:ext cx="7826100" cy="1585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ภาคการผลิตเสื้อผ้า และสิ่งทอ ปรับตัวลดลงจากไตรมาสก่อนหน้า จากองค์ประกอบด้านคำสั่งซื้อ และปริมาณการผลิต ที่ปรับตัวลดลง โดยเฉพาะคำสั่งซื้อจากลกุ่มลูกค้าชาวต่างชาติ ส่วนในกลุ่มลูกค้าภายในประเทศแม้จะมีคำสั่งซื้อในหมวดการตัดชุดงานแต่ง ชุดข้าราชการ และชุดพื้นเมือง ดีขึ้นในช่วงการฟื้นตัวของกิจกรรมทางสังคม แต่การใช้จ่ายยังอยู่ในวงจำกัดเท่านั้น ทำให้ผู้ประกอบการต้องชะลอการผลิตออกไปก่อน และผลิตตามออเดอร์เท่านั้น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18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ภาคการค้า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19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8900"/>
            <a:ext cx="5513850" cy="25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/>
          <p:nvPr/>
        </p:nvSpPr>
        <p:spPr>
          <a:xfrm>
            <a:off x="379400" y="3512850"/>
            <a:ext cx="7826100" cy="1585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ภาคการค้า ปรับตัวลดลงในทุกสาขาธุรกิจ ปัจจัยกระทบสำคัญจากราคาน้ำมันเชื้อเพลิง และค่าขนส่ง ทำให้ต้นทุนราคาสินค้าอุปโภคบริโภคปรับตัวเพิ่มสูงขึ้นในเกือบทุกรายการ นอกจากนี้จากความไม่มั่นคงด้านรายได้ ส่งผลให้ผู้บริโภคระมัดระวังการใช้จ่ายมากขึ้น และเลือกใช้จ่ายในหมวดสินค้าจำเป็นเท่านั้น เช่นเดียวกันกับสาขารถจักรยานยนต์/รถยนต์ ส่วนหย่การให้บริการจะอยู่ในกลุ่มซ่อมแซม และบำรุงรักษา ส่วนในหมวดการตกแต่ง/ต่อเติมอะไหล่ยังชะลอตัวลง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1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19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536000" y="327650"/>
            <a:ext cx="225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Prompt"/>
                <a:ea typeface="Prompt"/>
                <a:cs typeface="Prompt"/>
                <a:sym typeface="Prompt"/>
              </a:rPr>
              <a:t>สารบัญ</a:t>
            </a:r>
            <a:endParaRPr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2952550" y="3466950"/>
            <a:ext cx="7518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15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2974800" y="3438225"/>
            <a:ext cx="7746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14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/>
        </p:nvSpPr>
        <p:spPr>
          <a:xfrm>
            <a:off x="11095800" y="80880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ภาคบริการก่อสร้าง และธุรกิจที่เกี่ยวเนื่อง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</a:t>
            </a:r>
            <a:r>
              <a:rPr lang="th" sz="13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ส่วนหนึ่งได้รับปัจจัยบวกจากการจัดสรรงบประมาณโครงการก่อสร้างพื้นฐานจากภาครัฐ รวมถึงภาคเอกชนที่มีการลงทุนเพิ่มขึ้น</a:t>
            </a: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14831725" y="1693625"/>
            <a:ext cx="5325900" cy="27861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ธุรกิจภาคการก่อสร้าง ปรับตัวเพิ่มขึ้นจากไตรมาสก่อนหน้าในทุกสาขาธูรกิจ ส่วนหนึ่งได้รับปัจจัยบวกจากการจัดสรรงบประมาณโครงการก่อสร้างพื้นฐานจากภาครัฐ รวมถึงภาคเอกชนที่มีการลงทุนเพิ่มขึ้น ไม่ว่าจะเป็นการซ่อมแซมบำรุงสถานประกอบการ หรือการลงทุนในธุรกิจใหม่ ประกอบกับการเดินทางของผู้รับเหมาที่สามารถรับงานนอกเขตพื้นที่ได้มากขึ้น อย่างไรก็ตามปัจจัยด้านราคาต้นทุนสินค้าที่ปรับตัวเพิ่มสูงขึ้น ได้ส่งผลกระทบต่อทั้งผู้รับเหมา และผู้ประกอบการร้านค้าวัสดุก่อสร้าง ธุรกิจบางรายทยอยปรับเพิ่มราคาสินค้า ส่งผลให้ภาคการก่อสร้างบางรายได้กำไรน้อยลง โดยเฉพาะจากโครงการสัญญาเดิม  นอกจากนี้ผู้รับเหมาต้องเผชิญปัญหาด้านแรงงานขาดแคลน ทั้งจากการติดเชื้อไวรัสโควิด ทำให้งานล่าช้าออกไป และรับงานได้น้อยลง รวมถึงการขาดแคลนแรงงานประเทศเพื่อนบ้าน การหาแรงงานใหม่ในประเทศทำให้มีต้นทุนที่เพ่ิมสูงขึ้น บวกกับเสียเวลาในการสอนงานมากขึ้นไปด้วย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20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56" name="Google Shape;256;p32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ภาคการก่อสร้าง และธุรกิจที่เกี่ยวเนื่อง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</a:t>
            </a:r>
            <a:r>
              <a:rPr lang="th" sz="13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57" name="Google Shape;2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8900"/>
            <a:ext cx="8839201" cy="32345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2"/>
          <p:cNvSpPr txBox="1"/>
          <p:nvPr/>
        </p:nvSpPr>
        <p:spPr>
          <a:xfrm>
            <a:off x="332725" y="3716350"/>
            <a:ext cx="7826100" cy="1385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ภาคการก่อสร้าง  ปรับตัวลดลงจากไตรมาสก่อนหน้า แม้ภาวะเศรษฐกิจจะกลับมาฟื้นตัวดีขึ้น และมีแนวโน้มการฟื้นตัวด้านการลงทุนของธุรกิจ แต่ส่วนใหญ่ยังคงเป็นการซ่อมแซม/บำรุงสถานประกอบการขนาดเล็ก อีกทั้งธุรกิจภาคการก่อสร้าง และธุรกิจที่เกี่ยวเนื่องยังได้รับผลกระทบจากราคาวัสดุก่อสร้างที่ปรับตัวเพิ่มขึ้น เช่นเหล็ก ปูนซีเมนต์ ทราย รวมถึงค่าขนส่ง ทำให้ผู้รับเหมาชะลอคำสั่งซื้อ และเลื่อนเวลาการก่อสร้างออกไปก่อน เพื่อรอดูสถานการณ์ด้านราคา 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20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ภาคบริการท่องเที่ยว และธุรกิจที่เกี่ยวเนื่อง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</a:t>
            </a:r>
            <a:r>
              <a:rPr lang="th" sz="13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21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25" y="737075"/>
            <a:ext cx="6288650" cy="29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161725" y="3027875"/>
            <a:ext cx="7826100" cy="1785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ภาคการท่องเที่ยว  ปรับตัวเพิ่มขึ้นจากไตรมาสก่อนหน้าในเกือบทุกสาขาธุรกิจ จากการเริ่มเปิดประเทศในโซนเอเซีย และข้อจำกัดการเดินทางที่ผ่อนคลายมากขึ้น ส่งผลให้มีนักท่องเที่ยวต่างชาติเดินทางเข้ามาในประเทศ ส่งผลดีต่อความต้องการใช้บริการบริษัททัวร์ ไกด์ ประกอบกับมีช่วงวันหยุดยาวในเดือนเมษายน ทำให้นักท่องเที่ยวในประเทศมีการเดินทางท่องเที่ยวเพิ่มขึ้นเช่นเดียวกัน  อย่างไรก็ดีจากพฤติกรรมการท่องเที่ยวของนักท่องเที่ยวในประเทศที่นิยมเดินทางท่องเที่ยวตามร้านอาหาร และคาเฟ่มากกว่าการท่องเที่ยวตามแหล่งท่องเที่ยวธรรมชาติ ทำให้ความต้องการใช้รถรับเหมาชะลอตัวลง รวมถึงกลุ่มร้านอาหารที่ได้รับผลกระทบจากต้นทุนราคาสินค้าที่อยู่ในระดับที่สูง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21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22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ภาคธุรกิจการเกษตร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</a:t>
            </a:r>
            <a:r>
              <a:rPr lang="th" sz="13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77" name="Google Shape;2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2888"/>
            <a:ext cx="8839201" cy="209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00" y="816378"/>
            <a:ext cx="7457226" cy="251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/>
        </p:nvSpPr>
        <p:spPr>
          <a:xfrm>
            <a:off x="404675" y="3126650"/>
            <a:ext cx="8126700" cy="1385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ภาคธุรกิจการเกษตร ปรับตัวลดลงจากไตรมาสก่อนหน้า จากองค์ประกอบด้านต้นทุนที่ปรับตัวลดลงมาอยู่ในระดับที่ 38.7  ปัจจัยกระทบสำคัญจากภาวะต้นุทนที่ปรับตัวเพิ่มสูงขึ้น เช่นอาหารสัตว์ ปุ๋ยเคมี เมล็ดพันธุ์ เป็นต้น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ส่งผลกระทบต่อเนื่องต่อผลประกอบการของธุรกิจ รวมถึงปัญหาด้านสภาพอากาศแปรปรวนในแต่ละพื้นที่ จะส่งผลกระทบต่อปริมาณผลผลิตทางการเกาตรและกระทบต่อเนื่องต่อรายได้ของเกษตรกร  ซึ่งจากผลกระทบข้างต้นอาจจะเป็นปัจจัยสำคัญที่ส่งผลให้แรงจูงใจในการลงทุนภาคการเกษตรในอนาคตของเกษตรกรลดลง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	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22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ภาคการผลิตอื่นๆ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23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88" y="445625"/>
            <a:ext cx="7481225" cy="44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 txBox="1"/>
          <p:nvPr/>
        </p:nvSpPr>
        <p:spPr>
          <a:xfrm>
            <a:off x="4281375" y="878550"/>
            <a:ext cx="4820100" cy="33864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ภาคการผลิตปรับตัวเพิ่มขึ้นในหลายสาขา โดยเฉพาะสาขาการผลิตไม้ และเฟอร์นิเจอร์ ที่ได้รับผลดีจากความต้องการเฟอร์นิเจอร์ของกลุ่มธุรกิจที่กลับมาเปิดดำเนินการ และมีการซ่อมแซม/บำรุงอุปกรณ์ภายในสถานประกอบการ 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ส่วนในสาขาธุรกิจที่ปรับตัวลดลง ปรับตัวลดลงตามคำสั่งซื้อ ปัจจัยกระทบสำคัญจากค่าครองชีพที่เพิ่มสูงขึ้น ส่งผลให้พฤติกรรมผู้บริโภคเปลี่ยนแปลง โดยจะเลือกใช้จ่ายในสินค้าจำเป็นเท่านั้น แม้สาขาผลิตอัญมณี และเครื่องประดับจะได้รับผลดีจากการกลับมาฟื้นตัวของลูกค้ากลุ่มนักเรียน นักศึกษา แต่การใช้จ่ายยังอยู่ในวงจำกัด และเลือกใช้จ่ายในกลุ่มเครื่องประดับขนาดเล็ก ส่วนกลุ่มลูกค้าที่นิยมซื้อเครื่องประดับอัญมณีเสริมดวงชะลอตัวลงเนื่องจากมีการซื้อจำนวนมากในช่วงไตรมาสก่อนหน้าแล้ว  อีกทั้งภาคการผลิตในทุกสาขายังคงเผชิญกับปัญหาด้านภาระต้นทุนที่เพิ่มสูงขึ้น ซึ่งส่งผลกระทบต่อผลประกอบการของธุรกิจ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	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3997975" y="4403450"/>
            <a:ext cx="276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ลดยาง อัญมณี เครื่องหอม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เพิ่มพลาสติก ไม้  ยารักษาโรค </a:t>
            </a:r>
            <a:endParaRPr/>
          </a:p>
        </p:txBody>
      </p:sp>
      <p:pic>
        <p:nvPicPr>
          <p:cNvPr id="291" name="Google Shape;29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5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23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24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600" b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 SMESI ภาคการบริการอื่นๆ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“”</a:t>
            </a:r>
            <a:endParaRPr sz="1600" b="1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100" y="1087700"/>
            <a:ext cx="6906276" cy="33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6"/>
          <p:cNvSpPr txBox="1"/>
          <p:nvPr/>
        </p:nvSpPr>
        <p:spPr>
          <a:xfrm>
            <a:off x="1474500" y="1087700"/>
            <a:ext cx="4820100" cy="31863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ภาพธุรกิจโดยรวมภาคการบริการปรับตัวลดลงในหลายสาขา โดยเฉพาะธุรกิจขนส่งสินค้า ที่ปรับตัวลดลงมากที่สุด เมื่อเทียบกับสาขาธุรกิจอื่นๆ เป็นผลมาจากในช่วงวันหยุดยาว และขาดแรงงานบางส่วนไป ทำให้การดำเนินงานล่าช้าออกไป นอกจากนี้ภาคธุรกิจยังได้รับผลกระทบต่อต้นทุน จากราคาน้ำมันเชื้อเพลิงที่ปรับตัวเพิ่มขึ้น ประกอบกับในภาคการบริการอื่นๆ มีคำสั่งซื้อลดลง ปัจจัยสำคัญจากความสามารถในการใช้จ่ายของผู้บริโภคที่ลดลง อย่างไรก็ดีภาคการบริการอสังหาริมทรัพย์ ในกลุ่มหอพัก/ห้องเช่า ปรับตัวดีขึ้นจากไตรมาสก่อนหน้า จากการฟื้นตัวของกิจกรรมทางเศรษฐกิจ แรงงานกลับสู่ภาคอุตสาหกรรม อีกทั้งการเปิดภาคเรียนการสอนของนักเรียน นักศึกษา แบบเต็มรูปแบบมากขึ้น ทำให้มีความต้องการใช้บริการห้องพัก/ห้องเช่ามากขึ้น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	</a:t>
            </a:r>
            <a:endParaRPr sz="13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301" name="Google Shape;30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/>
        </p:nvSpPr>
        <p:spPr>
          <a:xfrm>
            <a:off x="62202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24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2643450" y="449825"/>
            <a:ext cx="6291300" cy="27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457200" lvl="0" indent="-3111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Prompt"/>
              <a:buChar char="●"/>
            </a:pPr>
            <a:r>
              <a:rPr lang="th" sz="13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  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ไตรมาส 2 ปี 2565 มีค่าเฉลี่ยอยู่ที่ระดับ 49.8  โดยความเชื่อมั่นปรับตัวลดลงจากไตรมาส 1 ปี 2565 ที่ค่าเฉลี่ยอยู่ที่</a:t>
            </a:r>
            <a:r>
              <a:rPr lang="th" sz="11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ระดับ 50.0 </a:t>
            </a:r>
            <a: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>จากชะลอตัวลงในช่วงเดือนพฤษภาคม-มิถุนายน  จากกำลังซื้อที่อ่อนแอลงของผู้บริโภค ประกอบกับต้นทุนธุรกิจที่ปรับตัวเพิ่มขึ้นต่อเนื่อง ทั้งด้านราคาน้ำมันเชื้อเพลิง ราคาอาหารและวัตถุดิบ สินค้าอุปโภคและบริโภค ส่งผลต่อค่าครองชีพที่เพิ่มสูงขึ้น อีกทั้งมาตรการกระตุ้นการบริโภคจากภาครัฐหลายโครงการได้หมดลง ทำให้ผู้บริโภคขาดแรงสนับสนุนด้านกำลังซื้อ และระมัดการจับจ่ายใช้สอยมากขึ้น </a:t>
            </a:r>
            <a:b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/>
            </a:r>
            <a:b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8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แนวโน้มดัชนีคาดการณ์ 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ปรับตัวลดลงต่อเนื่องจากไตรมาส 4 ปี 2564 ส่วนหนึ่งมาจากปัญหาเงินเฟ้อที่มีแนวโน้มพุ่งสูงขึ้น และแนวโน้มค่าจ้างแรงงานที่อาจปรับเพิ่มขึ้น เนื่องจากในบางธุรกิจยังขาดแรงงาน และมีการแข่งขันในการรับแรงงานสูง ซึ่งอาจจะส่งต่อภาพรวมของธุรกิจในอนาคต </a:t>
            </a:r>
            <a:endParaRPr sz="12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00">
              <a:solidFill>
                <a:srgbClr val="FF0000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457200" lvl="0" indent="-31115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Prompt"/>
              <a:buChar char="●"/>
            </a:pPr>
            <a:r>
              <a:rPr lang="th" sz="13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ภาคธุรกิจ ในหมวดภาคการค้าชะลอตัว จากปัญหาค่าครองชีพที่ปรับตัวสูงขึ้น อย่างไรก็ตามภาคการท่องเที่ยวปรับตัวดรขึ้น จากการฟื้นตัวของนักท่องเที่ยวชาวต่างชาติ </a:t>
            </a:r>
            <a:endParaRPr sz="1300">
              <a:solidFill>
                <a:srgbClr val="FF000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r="72082"/>
          <a:stretch/>
        </p:blipFill>
        <p:spPr>
          <a:xfrm>
            <a:off x="0" y="0"/>
            <a:ext cx="25528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3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654175" y="383900"/>
            <a:ext cx="19869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1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2557725" y="2100350"/>
            <a:ext cx="12042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เปลี่ยนรูป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/>
        </p:nvSpPr>
        <p:spPr>
          <a:xfrm>
            <a:off x="111575" y="132000"/>
            <a:ext cx="7675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th" sz="1300">
                <a:solidFill>
                  <a:schemeClr val="lt1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ดัชนีความเชื่อมั่นฯ SME (SMESI)</a:t>
            </a:r>
            <a:r>
              <a:rPr lang="th" sz="1300">
                <a:solidFill>
                  <a:srgbClr val="FF0000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 </a:t>
            </a:r>
            <a:r>
              <a:rPr lang="th" sz="1300">
                <a:solidFill>
                  <a:schemeClr val="lt1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ปรับตัวเพิ่มขึ้น </a:t>
            </a:r>
            <a:r>
              <a:rPr lang="th" sz="1200" b="1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การแพร่ระบาดของไวรัสโควิด-19 โอมิครอนที่มีความรุนแรงน้อยกว่าในระลอกที่ผ่านมา  และความสามารถในการปรับตัวของผู้ประกอบการในการดำเนินธุรกิจ </a:t>
            </a:r>
            <a:endParaRPr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5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396100" y="2628775"/>
            <a:ext cx="5790600" cy="21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8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ความเชื่อมั่นฯ SME 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ไตรมาส 2 ปี 2565 (เดือนเมษายน-มิถุนายน) มีค่าเฉลี่ยอยู่ที่ระดับ 49.8  โดยความเชื่อมั่นปรับตัวลดลงจากไตรมาส 1 ปี 2565 (เดือนมกราคม-มีนาคม) ที่ค่าเฉลี่ยอยู่ที่</a:t>
            </a:r>
            <a:r>
              <a:rPr lang="th" sz="11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ระดับ 50.1 ซึ่งค่าดัชนีปรับตัวเพิ่มขึ้นในช่วงต้นไตรมาส (เดือนเมษายน 2565)  เน่ืองจาก</a:t>
            </a:r>
            <a: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>จากกำลังซื้อที่เพิ่มขึ้น ในช่วงเทศกาลวันหยุดยาว ที่มีการเดินทาง และการใช้จ่ายด้านการท่องเที่ยว ส่งผลต่อบวกต่อภาวะธุรกิจในภาพรวม โดยเฉพาะกลุ่มการท่องเที่ยว ที่พัก ร้านอาหาร และสินค้าอุปโภคบริโภค และค่าดัชนีปรับตัวลดลงจากธุรกิจที่ชะลอตัวลงในช่วงเดือนพฤษภาคม-มิถุนายน  จากกำลังซื้อที่อ่อนแอลงของผู้บริโภค ประกอบกับต้นทุนธุรกิจที่ปรับตัวเพิ่มขึ้นต่อเนื่อง ทั้งด้านราคาน้ำมันเชื้อเพลิง ราคาอาหารและวัตถุดิบ สินค้าอุปโภคและบริโภค ส่งผลต่อค่าครองชีพที่เพิ่มสูงขึ้น อีกทั้งมาตรการกระตุ้นการบริโภคจากภาครัฐหลายโครงการได้หมดลง ทำให้ผู้บริโภคขาดแรงสนับสนุนด้านกำลังซื้อ และระมัดการจับจ่ายใช้สอยมากขึ้น </a:t>
            </a:r>
            <a:b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/>
            </a:r>
            <a:br>
              <a:rPr lang="th" sz="11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8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แนวโน้มดัชนีคาดการณ์ 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ปรับตัวลดลงต่อเนื่องจากไตรมาส 4 ปี 2564 ส่วนหนึ่งมาจากปัญหาเงินเฟ้อที่มีแนวโน้มพุ่งสูงขึ้น และแนวโน้มค่าจ้างแรงงานที่อาจปรับเพิ่มขึ้น เนื่องจากในบางธุรกิจยังขาดแรงงาน และมีการแข่งขันในการรับแรงงานสูง ซึ่งอาจจะส่งต่อภาพรวมของธุรกิจในอนาคต  </a:t>
            </a:r>
            <a:endParaRPr sz="600"/>
          </a:p>
        </p:txBody>
      </p:sp>
      <p:sp>
        <p:nvSpPr>
          <p:cNvPr id="94" name="Google Shape;94;p17"/>
          <p:cNvSpPr txBox="1"/>
          <p:nvPr/>
        </p:nvSpPr>
        <p:spPr>
          <a:xfrm>
            <a:off x="790200" y="641200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49.8</a:t>
            </a:r>
            <a:br>
              <a:rPr lang="th"/>
            </a:br>
            <a:r>
              <a:rPr lang="th"/>
              <a:t>คาดการณ์    51.7</a:t>
            </a:r>
            <a:endParaRPr/>
          </a:p>
        </p:txBody>
      </p:sp>
      <p:graphicFrame>
        <p:nvGraphicFramePr>
          <p:cNvPr id="95" name="Google Shape;95;p17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51.3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45.2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50.3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48.9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6" name="Google Shape;96;p17"/>
          <p:cNvGraphicFramePr/>
          <p:nvPr/>
        </p:nvGraphicFramePr>
        <p:xfrm>
          <a:off x="6620238" y="243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 คาดการณ์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54.8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46.4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50.3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3831150" y="3366575"/>
            <a:ext cx="376500" cy="2925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700"/>
              <a:t>50.0</a:t>
            </a:r>
            <a:endParaRPr sz="100"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6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0" y="-31225"/>
            <a:ext cx="92559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2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องค์ประกอบคำสั่งซื้อ ปริมาณการผลิต/การค้า/บริการ ต้นทุน และกำไร </a:t>
            </a:r>
            <a:r>
              <a:rPr lang="th" sz="16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ปรับลดลงจากไตรมาสก่อน จากภาวะต้นทุนที่เพิ่มสูงขึ้นต่อเนื่องจากไตรมาสก่อนหน้า โดยเฉพาะค่าน้ำมันเชื้อเพลิง ค่าสินค้า/วัตถุดิบ สินค้าอุปโภคบริโภค รวมไปถึงต้นทุนในภาคการเกษตร ได้แก่ ราคาปุ๋ย อาหารสัตว์ และสารเคมีทางการเกษตร ประกอบกับกำลังซื้อของผู้บริโภคที่ขาดแรงสนับสนุนในการฟื้นตัว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graphicFrame>
        <p:nvGraphicFramePr>
          <p:cNvPr id="106" name="Google Shape;106;p18"/>
          <p:cNvGraphicFramePr/>
          <p:nvPr/>
        </p:nvGraphicFramePr>
        <p:xfrm>
          <a:off x="265525" y="133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151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ปัจจุบัน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Q1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>
                          <a:solidFill>
                            <a:srgbClr val="000000"/>
                          </a:solidFill>
                        </a:rPr>
                        <a:t>Q2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คำสั่งซื้อโดยรวม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ปริมาณการผลิต/การค้า/การบริการ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การลงทุนโดยรวม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ต้นทุนโดยรวม (ต่อหน่วย)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37.6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38.1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กำไร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49.5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การจ้างงาน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49.3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7" name="Google Shape;107;p18"/>
          <p:cNvGraphicFramePr/>
          <p:nvPr/>
        </p:nvGraphicFramePr>
        <p:xfrm>
          <a:off x="5169025" y="1345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151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คาดการณ์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Q1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>
                          <a:solidFill>
                            <a:srgbClr val="000000"/>
                          </a:solidFill>
                        </a:rPr>
                        <a:t>Q2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คำสั่งซื้อโดยรวม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57.6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56.6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ปริมาณการผลิต/การค้า/การบริการ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56.1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55.7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การลงทุนโดยรวม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ต้นทุนโดยรวม (ต่อหน่วย)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38.6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41.4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กำไร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55.7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52.9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การจ้างงาน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2557725" y="2100350"/>
            <a:ext cx="12042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เปลี่ยนรูป</a:t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8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กทม</a:t>
            </a: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1261550" y="55637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50.7</a:t>
            </a:r>
            <a:br>
              <a:rPr lang="th"/>
            </a:br>
            <a:r>
              <a:rPr lang="th"/>
              <a:t>คาดการณ์    52.5</a:t>
            </a:r>
            <a:endParaRPr/>
          </a:p>
        </p:txBody>
      </p:sp>
      <p:graphicFrame>
        <p:nvGraphicFramePr>
          <p:cNvPr id="123" name="Google Shape;123;p20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4" name="Google Shape;124;p20"/>
          <p:cNvSpPr txBox="1"/>
          <p:nvPr/>
        </p:nvSpPr>
        <p:spPr>
          <a:xfrm>
            <a:off x="6861050" y="-299000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214025" y="2551700"/>
            <a:ext cx="5525100" cy="24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จากการผ่อนปรนมาตรการภาครัฐ และการเพิ่มขึ้นของนักท่องเที่ยวทั้งคนไทยและต่างชาติ ส่งผลดีต่อธุรกิจโรงแรม และสถานบันเทิง/ร้านอาหารกึ่งผับ แต่ผู้บริโภคในประเทศยังระมัดระวังการใช้จ่าย ส่งผลให้ยอดขายในหมวดสินค้าฟุ่มเฟือยยังคงปรับตัวลดลง อย่างไรก็ตามธุรกิจบางส่วนได้รับอานิสงค์จากการเปิดเทอมของสถานศึกษา โดยเฉพาะที่อยู่บริเวณใกล้สถานศึกษา เช่น ร้านอาหาร ร้านอุปกรณ์การเรียนต่างๆร้านเสริมสวย และหอพัก ที่มีนักเรียนนักศึกษาเข้ามาใช้บริการอย่างต่อเนื่อง</a:t>
            </a:r>
            <a:b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6608600" y="2515175"/>
            <a:ext cx="2126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กำลังซื้อขยายตัว จาก</a:t>
            </a: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นักท่องเที่ยวทั้งคนไทยและต่างชาติ แต่ยังระมัดระวังและใช้จ่ายที่จำเป็น</a:t>
            </a: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9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กลาง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261550" y="55637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52.5</a:t>
            </a:r>
            <a:br>
              <a:rPr lang="th"/>
            </a:br>
            <a:r>
              <a:rPr lang="th"/>
              <a:t>คาดการณ์    56.6</a:t>
            </a:r>
            <a:endParaRPr/>
          </a:p>
        </p:txBody>
      </p:sp>
      <p:graphicFrame>
        <p:nvGraphicFramePr>
          <p:cNvPr id="135" name="Google Shape;135;p21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{F4A0253E-0E58-4749-A565-93C97FC55138}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Q1/2565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42.2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49.9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6" name="Google Shape;136;p21"/>
          <p:cNvSpPr txBox="1"/>
          <p:nvPr/>
        </p:nvSpPr>
        <p:spPr>
          <a:xfrm>
            <a:off x="6767550" y="-37382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37" name="Google Shape;137;p21"/>
          <p:cNvSpPr txBox="1"/>
          <p:nvPr/>
        </p:nvSpPr>
        <p:spPr>
          <a:xfrm>
            <a:off x="355300" y="2107000"/>
            <a:ext cx="5729700" cy="22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ธุรกิจในภูมิภาค ได้รับผลดีจากภาคการท่องเที่ยวจากแหล่งท่องเที่ยวทางธรรมชาติ ประกอบกับผู้บริโภคเริ่มมีความเชื่อมั่นและปรับพฤติกรรมการใช้จ่ายเข้าสู่ภาวะปกติมากขึ้น  อีกทั้งเป็นภูมิภาคที่เป็นทางผ่านในการเดินทางไปยังภูมิภาคอื่นๆ ส่งผลดีต่อกิจกรรมทางเศรษฐกิจทยอยปรับตัวดีขึ้น โดยเฉพาะกลุ่มร้านอาหาร  และสินค้าของฝาก </a:t>
            </a:r>
            <a:endParaRPr sz="15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just" rtl="0">
              <a:lnSpc>
                <a:spcPct val="107916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0" lvl="0" indent="457200" algn="just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6982600" y="2365650"/>
            <a:ext cx="18792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ธุรกิจเริ่มฟื้นตัว จากความเชื่อมั่นที่เพิ่มขึ้น </a:t>
            </a:r>
            <a:r>
              <a:rPr lang="th" sz="15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ส่งผลดีต่อกิจกรรมทางเศรษฐกิจทยอยปรับตัวดีขึ้น </a:t>
            </a: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2779</Words>
  <Application>Microsoft Office PowerPoint</Application>
  <PresentationFormat>On-screen Show (16:9)</PresentationFormat>
  <Paragraphs>294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TH SarabunPSK</vt:lpstr>
      <vt:lpstr>Prompt SemiBold</vt:lpstr>
      <vt:lpstr>Arial</vt:lpstr>
      <vt:lpstr>Sarabun</vt:lpstr>
      <vt:lpstr>Prompt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Thawachinee Pangnakpun</dc:creator>
  <cp:lastModifiedBy>Thawachinee Pangnakpun</cp:lastModifiedBy>
  <cp:revision>1</cp:revision>
  <dcterms:modified xsi:type="dcterms:W3CDTF">2022-10-11T04:10:28Z</dcterms:modified>
</cp:coreProperties>
</file>